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6XeNrvqlEdd90P9FD4pjFwU7E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EA936D-6CFD-4940-A040-88D54FC3E305}">
  <a:tblStyle styleId="{5DEA936D-6CFD-4940-A040-88D54FC3E3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4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a3add8573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ca3add8573_1_2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160 survey responses</a:t>
            </a:r>
            <a:endParaRPr/>
          </a:p>
        </p:txBody>
      </p:sp>
      <p:sp>
        <p:nvSpPr>
          <p:cNvPr id="197" name="Google Shape;197;g2ca3add8573_1_22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3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2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a3add85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2ca3add8573_0_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ca3add8573_0_10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a3add857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ca3add8573_3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2ca3add8573_3_0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a3add8573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ca3add8573_3_1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privately owned sites with affordable units: 5 moderate on Bruno’s; 10 low and 11 very low on Carmel Foundation; 2 low on Forest Cottages.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Pipeline </a:t>
            </a:r>
            <a:r>
              <a:rPr lang="en-US"/>
              <a:t>projects include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Ulrika Plaza (5th &amp; Dolores),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proposed JB Pastor building (7th &amp; Dolores),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single family homes at Carmel Resort Inn, and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three apartments on Dolores in the Percy Parkes building.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Fluidity of sites…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55" name="Google Shape;255;g2ca3add8573_3_18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a3add8573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2ca3add8573_3_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ca3add8573_3_9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6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ca3add857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2ca3add8573_0_4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ca3add8573_0_43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ca3add857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2ca3add8573_0_6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2ca3add8573_0_65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7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a3add857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ca3add8573_0_8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2ca3add8573_0_85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6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RHNA plan adopted by the AMBAG Board of Directors on October 12, 2022.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CARMEL-BY-THE-SEA: 349 units of which 231 are affordable and 118 market rate.</a:t>
            </a:r>
            <a:endParaRPr/>
          </a:p>
        </p:txBody>
      </p:sp>
      <p:sp>
        <p:nvSpPr>
          <p:cNvPr id="127" name="Google Shape;127;p7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Appointed by the Mayor in September 2022</a:t>
            </a:r>
            <a:endParaRPr/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a3add8573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ca3add8573_3_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Mission Trail Nature Preserve, State storm recovery funds, Preparing for sea level rise/repair seawall, CALFire grant for Forest Management Plan, Storm drains; sewer</a:t>
            </a:r>
            <a:endParaRPr/>
          </a:p>
        </p:txBody>
      </p:sp>
      <p:sp>
        <p:nvSpPr>
          <p:cNvPr id="164" name="Google Shape;164;g2ca3add8573_3_27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f8aa24b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bf8aa24ba0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360" cy="36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13 meetings.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Direction to staff early on in the process: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 increase in building height in the commercial district, and No rezoning/densification of the residential district</a:t>
            </a:r>
            <a:endParaRPr/>
          </a:p>
        </p:txBody>
      </p:sp>
      <p:sp>
        <p:nvSpPr>
          <p:cNvPr id="174" name="Google Shape;174;g2bf8aa24ba0_0_0:notes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03" cy="4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25" rIns="93300" bIns="466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Carmel-by-the-Sea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95A7"/>
              </a:buClr>
              <a:buSzPts val="2400"/>
              <a:buNone/>
              <a:defRPr sz="2400">
                <a:solidFill>
                  <a:srgbClr val="8995A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2000"/>
              <a:buNone/>
              <a:defRPr sz="2000">
                <a:solidFill>
                  <a:srgbClr val="8995A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800"/>
              <a:buNone/>
              <a:defRPr sz="1800">
                <a:solidFill>
                  <a:srgbClr val="8995A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95A7"/>
              </a:buClr>
              <a:buSzPts val="1600"/>
              <a:buNone/>
              <a:defRPr sz="1600">
                <a:solidFill>
                  <a:srgbClr val="8995A7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95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tyofCarmelbytheSea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ci.carmel.ca.us/meeting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.carmel.ca.us/post/long-range-planning-initiatives" TargetMode="External"/><Relationship Id="rId5" Type="http://schemas.openxmlformats.org/officeDocument/2006/relationships/hyperlink" Target="https://homecarmelbythesea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1374650" y="1686550"/>
            <a:ext cx="9978900" cy="2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6th Cycle 2023-2031 Housing Element Adoption Hearing</a:t>
            </a:r>
            <a:endParaRPr sz="4000" b="1"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588475" y="4744720"/>
            <a:ext cx="1059255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April 8, 2024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Planning Commission Special Meeting</a:t>
            </a:r>
            <a:endParaRPr/>
          </a:p>
        </p:txBody>
      </p:sp>
      <p:graphicFrame>
        <p:nvGraphicFramePr>
          <p:cNvPr id="85" name="Google Shape;85;p1"/>
          <p:cNvGraphicFramePr/>
          <p:nvPr/>
        </p:nvGraphicFramePr>
        <p:xfrm>
          <a:off x="0" y="-60219"/>
          <a:ext cx="12192000" cy="1593175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8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CITY OF CARMEL-BY-THE-SEA</a:t>
                      </a:r>
                      <a:endParaRPr sz="48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2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2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2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2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14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Engagement: </a:t>
                      </a: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00478" y="1722852"/>
            <a:ext cx="11253321" cy="40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064" y="3938750"/>
            <a:ext cx="2124825" cy="23561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3472400" y="1631475"/>
            <a:ext cx="8333700" cy="52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Dedicated project website </a:t>
            </a:r>
            <a:endParaRPr sz="1600"/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H.O.M.E (Housing Opportunities Made Easier)</a:t>
            </a:r>
            <a:endParaRPr sz="1600"/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https://homecarmelbythesea.com/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Official City website</a:t>
            </a:r>
            <a:endParaRPr sz="1600"/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6"/>
              </a:rPr>
              <a:t>https://ci.carmel.ca.us/post/long-range-planning-initiatives</a:t>
            </a:r>
            <a:r>
              <a:rPr lang="en-US" sz="1600"/>
              <a:t> </a:t>
            </a:r>
            <a:endParaRPr sz="1600"/>
          </a:p>
          <a:p>
            <a: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7"/>
              </a:rPr>
              <a:t>https://ci.carmel.ca.us/meetings</a:t>
            </a:r>
            <a:r>
              <a:rPr lang="en-US" sz="1600"/>
              <a:t> 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City Council, Planning Commission, &amp; Housing listservs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Tribal outreach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Weekly Friday Letter / VLOG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City YouTube channel</a:t>
            </a:r>
            <a:endParaRPr sz="1600"/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8"/>
              </a:rPr>
              <a:t>https://www.youtube.com/@CityofCarmelbytheSea</a:t>
            </a:r>
            <a:r>
              <a:rPr lang="en-US" sz="1600"/>
              <a:t> 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Reader’s Guides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Carmel Pine Cone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Carmel Farmers Market Booth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Carmel Chamber of Commerce Survey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Door-to-Door Downtown Survey</a:t>
            </a:r>
            <a:endParaRPr sz="1600"/>
          </a:p>
          <a:p>
            <a:pPr marL="4572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Letters mailed to property owners of potential housing sites</a:t>
            </a:r>
            <a:endParaRPr sz="1600"/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800" y="1827618"/>
            <a:ext cx="3011356" cy="1628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14"/>
          <p:cNvCxnSpPr>
            <a:stCxn id="192" idx="3"/>
          </p:cNvCxnSpPr>
          <p:nvPr/>
        </p:nvCxnSpPr>
        <p:spPr>
          <a:xfrm>
            <a:off x="3223156" y="2641870"/>
            <a:ext cx="501900" cy="8088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g2ca3add8573_1_22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Engagement: Survey/Farmer’s Market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0" name="Google Shape;200;g2ca3add8573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ca3add8573_1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2" name="Google Shape;202;g2ca3add8573_1_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pic>
        <p:nvPicPr>
          <p:cNvPr id="203" name="Google Shape;203;g2ca3add8573_1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50" y="1850925"/>
            <a:ext cx="3608000" cy="463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ca3add8573_1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925" y="2117718"/>
            <a:ext cx="54578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23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</a:t>
                      </a: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Resources Online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5878975" y="1797976"/>
            <a:ext cx="6308100" cy="4408124"/>
            <a:chOff x="5878975" y="1645576"/>
            <a:chExt cx="6308100" cy="4408124"/>
          </a:xfrm>
        </p:grpSpPr>
        <p:grpSp>
          <p:nvGrpSpPr>
            <p:cNvPr id="215" name="Google Shape;215;p23"/>
            <p:cNvGrpSpPr/>
            <p:nvPr/>
          </p:nvGrpSpPr>
          <p:grpSpPr>
            <a:xfrm>
              <a:off x="6506020" y="1645576"/>
              <a:ext cx="5386445" cy="4062256"/>
              <a:chOff x="4393613" y="1722850"/>
              <a:chExt cx="7629525" cy="4991100"/>
            </a:xfrm>
          </p:grpSpPr>
          <p:pic>
            <p:nvPicPr>
              <p:cNvPr id="216" name="Google Shape;216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393613" y="1722850"/>
                <a:ext cx="7629525" cy="1885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93625" y="3532600"/>
                <a:ext cx="6648450" cy="3181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8" name="Google Shape;218;p23"/>
            <p:cNvSpPr txBox="1"/>
            <p:nvPr/>
          </p:nvSpPr>
          <p:spPr>
            <a:xfrm>
              <a:off x="5878975" y="5582700"/>
              <a:ext cx="63081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https://ci.carmel.ca.us/post/long-range-planning-initiatives</a:t>
              </a:r>
              <a:endParaRPr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3"/>
          <p:cNvGrpSpPr/>
          <p:nvPr/>
        </p:nvGrpSpPr>
        <p:grpSpPr>
          <a:xfrm>
            <a:off x="516303" y="1909350"/>
            <a:ext cx="5386748" cy="3065910"/>
            <a:chOff x="516303" y="2214150"/>
            <a:chExt cx="5386748" cy="3065910"/>
          </a:xfrm>
        </p:grpSpPr>
        <p:pic>
          <p:nvPicPr>
            <p:cNvPr id="220" name="Google Shape;220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6303" y="2685161"/>
              <a:ext cx="5386748" cy="259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3"/>
            <p:cNvSpPr txBox="1"/>
            <p:nvPr/>
          </p:nvSpPr>
          <p:spPr>
            <a:xfrm>
              <a:off x="887525" y="2214150"/>
              <a:ext cx="4644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https://homecarmelbythesea.com/</a:t>
              </a:r>
              <a:endParaRPr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2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Collaboration with HCD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8" name="Google Shape;2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0" name="Google Shape;23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31" name="Google Shape;231;p2"/>
          <p:cNvSpPr txBox="1">
            <a:spLocks noGrp="1"/>
          </p:cNvSpPr>
          <p:nvPr>
            <p:ph type="body" idx="1"/>
          </p:nvPr>
        </p:nvSpPr>
        <p:spPr>
          <a:xfrm>
            <a:off x="810225" y="1825625"/>
            <a:ext cx="1118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/>
              <a:t>August 3, 2023:</a:t>
            </a:r>
            <a:r>
              <a:rPr lang="en-US" sz="2200"/>
              <a:t> Submitted 1st draft of the 6th cycle housing element to HCD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/>
              <a:t>September 15, 2023: </a:t>
            </a:r>
            <a:r>
              <a:rPr lang="en-US" sz="2200"/>
              <a:t>Received mid-review comments from HCD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 b="1"/>
              <a:t>October 2, 2023: </a:t>
            </a:r>
            <a:r>
              <a:rPr lang="en-US" sz="2200"/>
              <a:t>Submitted </a:t>
            </a:r>
            <a:r>
              <a:rPr lang="en-US" sz="2200" u="sng"/>
              <a:t>revised</a:t>
            </a:r>
            <a:r>
              <a:rPr lang="en-US" sz="2200"/>
              <a:t> draft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November 1, 2023:</a:t>
            </a:r>
            <a:r>
              <a:rPr lang="en-US" sz="2200"/>
              <a:t> Received formal 90-day review findings letter from HCD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January 24, 2024:</a:t>
            </a:r>
            <a:r>
              <a:rPr lang="en-US" sz="2200"/>
              <a:t> Submitted </a:t>
            </a:r>
            <a:r>
              <a:rPr lang="en-US" sz="2200" u="sng"/>
              <a:t>revised</a:t>
            </a:r>
            <a:r>
              <a:rPr lang="en-US" sz="2200"/>
              <a:t> draft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February 6, 2024: </a:t>
            </a:r>
            <a:r>
              <a:rPr lang="en-US" sz="2200"/>
              <a:t>Received mid-review comments from HCD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5, 2024:</a:t>
            </a:r>
            <a:r>
              <a:rPr lang="en-US" sz="2200"/>
              <a:t> City Council Meeting to review response to HCD Comments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6-8, 2024: </a:t>
            </a:r>
            <a:r>
              <a:rPr lang="en-US" sz="2200"/>
              <a:t>Final edits completed with Council Ad Hoc Committee 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8, 2024: </a:t>
            </a:r>
            <a:r>
              <a:rPr lang="en-US" sz="2200"/>
              <a:t>Submitted </a:t>
            </a:r>
            <a:r>
              <a:rPr lang="en-US" sz="2200" u="sng"/>
              <a:t>revised</a:t>
            </a:r>
            <a:r>
              <a:rPr lang="en-US" sz="2200"/>
              <a:t> draft to HCD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20, 2024: </a:t>
            </a:r>
            <a:r>
              <a:rPr lang="en-US" sz="2200"/>
              <a:t>Received foram 60-day review findings letter from HCD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g2ca3add8573_0_10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Collaboration with HCD </a:t>
                      </a: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(cont.)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8" name="Google Shape;238;g2ca3add8573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ca3add8573_0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0" name="Google Shape;240;g2ca3add8573_0_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41" name="Google Shape;241;g2ca3add8573_0_10"/>
          <p:cNvSpPr txBox="1">
            <a:spLocks noGrp="1"/>
          </p:cNvSpPr>
          <p:nvPr>
            <p:ph type="body" idx="1"/>
          </p:nvPr>
        </p:nvSpPr>
        <p:spPr>
          <a:xfrm>
            <a:off x="839174" y="1825625"/>
            <a:ext cx="11158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20-27, 2024</a:t>
            </a:r>
            <a:r>
              <a:rPr lang="en-US" sz="2200"/>
              <a:t>: Revisions completed with the Housing Ad Hoc Committee 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dk1"/>
                </a:solidFill>
              </a:rPr>
              <a:t>March 27, 2024: </a:t>
            </a:r>
            <a:r>
              <a:rPr lang="en-US" sz="2200"/>
              <a:t>Revised draft</a:t>
            </a:r>
            <a:r>
              <a:rPr lang="en-US" sz="2200">
                <a:solidFill>
                  <a:schemeClr val="dk1"/>
                </a:solidFill>
              </a:rPr>
              <a:t> posted for 7-day </a:t>
            </a:r>
            <a:r>
              <a:rPr lang="en-US" sz="2200"/>
              <a:t>p</a:t>
            </a:r>
            <a:r>
              <a:rPr lang="en-US" sz="2200">
                <a:solidFill>
                  <a:schemeClr val="dk1"/>
                </a:solidFill>
              </a:rPr>
              <a:t>ublic </a:t>
            </a:r>
            <a:r>
              <a:rPr lang="en-US" sz="2200"/>
              <a:t>c</a:t>
            </a:r>
            <a:r>
              <a:rPr lang="en-US" sz="2200">
                <a:solidFill>
                  <a:schemeClr val="dk1"/>
                </a:solidFill>
              </a:rPr>
              <a:t>omment period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>
                <a:solidFill>
                  <a:schemeClr val="dk1"/>
                </a:solidFill>
              </a:rPr>
              <a:t>April 2, 2024: </a:t>
            </a:r>
            <a:r>
              <a:rPr lang="en-US" sz="2200">
                <a:solidFill>
                  <a:schemeClr val="dk1"/>
                </a:solidFill>
              </a:rPr>
              <a:t>Public comment period closed following the City Council </a:t>
            </a:r>
            <a:r>
              <a:rPr lang="en-US" sz="2200"/>
              <a:t>m</a:t>
            </a:r>
            <a:r>
              <a:rPr lang="en-US" sz="2200">
                <a:solidFill>
                  <a:schemeClr val="dk1"/>
                </a:solidFill>
              </a:rPr>
              <a:t>eeting 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3-4, 2024: </a:t>
            </a:r>
            <a:r>
              <a:rPr lang="en-US" sz="2200"/>
              <a:t>Revisions incorporated with Housing Ad Hoc Committee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4, 2024:  </a:t>
            </a:r>
            <a:r>
              <a:rPr lang="en-US" sz="2200"/>
              <a:t>Final draft and all public comments posted on line and submitted to HCD 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5, 2024: </a:t>
            </a:r>
            <a:r>
              <a:rPr lang="en-US" sz="2200" b="1">
                <a:solidFill>
                  <a:srgbClr val="FF0000"/>
                </a:solidFill>
              </a:rPr>
              <a:t>Received letter of substantial compliance from HCD</a:t>
            </a:r>
            <a:endParaRPr b="1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8, 2024:</a:t>
            </a:r>
            <a:r>
              <a:rPr lang="en-US" sz="2200"/>
              <a:t> Adoption hearings with the Planning Commission and City Council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9, 2024: </a:t>
            </a:r>
            <a:r>
              <a:rPr lang="en-US" sz="2200"/>
              <a:t>Submit adopted Housing Element to HCD 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10-15, 2024:  </a:t>
            </a:r>
            <a:r>
              <a:rPr lang="en-US" sz="2200">
                <a:solidFill>
                  <a:srgbClr val="FF0000"/>
                </a:solidFill>
              </a:rPr>
              <a:t>Receive formal certification of Housing Element from HCD</a:t>
            </a:r>
            <a:endParaRPr sz="2200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April 16, 2024-Dec 31, 2031: Implement the housing plan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g2ca3add8573_3_0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 of Housing Element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8" name="Google Shape;248;g2ca3add8573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ca3add8573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0" name="Google Shape;250;g2ca3add8573_3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51" name="Google Shape;251;g2ca3add8573_3_0"/>
          <p:cNvSpPr txBox="1">
            <a:spLocks noGrp="1"/>
          </p:cNvSpPr>
          <p:nvPr>
            <p:ph type="body" idx="1"/>
          </p:nvPr>
        </p:nvSpPr>
        <p:spPr>
          <a:xfrm>
            <a:off x="1146050" y="1617050"/>
            <a:ext cx="10105200" cy="52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Chapter 1: Introduction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Chapter 2: Goals, Policies, and Programs</a:t>
            </a: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A: Housing Needs and Fair Housing Report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B: Housing Constraints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Appendix C: Vacant and Available Sites</a:t>
            </a:r>
            <a:endParaRPr sz="22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D: Review of the Previous Housing Element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E: List of Contacted Organizations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F: ECONorthwest Feasibility Study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G: Energy and Resource Conservation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Appendix H: Stakeholder Survey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g2ca3add8573_3_18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Housing Opportunities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8" name="Google Shape;258;g2ca3add8573_3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ca3add8573_3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60" name="Google Shape;260;g2ca3add8573_3_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61" name="Google Shape;261;g2ca3add8573_3_18"/>
          <p:cNvSpPr txBox="1">
            <a:spLocks noGrp="1"/>
          </p:cNvSpPr>
          <p:nvPr>
            <p:ph type="body" idx="1"/>
          </p:nvPr>
        </p:nvSpPr>
        <p:spPr>
          <a:xfrm>
            <a:off x="1374650" y="1721175"/>
            <a:ext cx="101052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4"/>
              <a:buNone/>
            </a:pPr>
            <a:r>
              <a:rPr lang="en-US" sz="8900" u="sng"/>
              <a:t>3 City-owned Sites</a:t>
            </a:r>
            <a:r>
              <a:rPr lang="en-US" sz="8900"/>
              <a:t>: </a:t>
            </a:r>
            <a:r>
              <a:rPr lang="en-US" sz="8900" b="1"/>
              <a:t>149 affordable units (65% of total 231) </a:t>
            </a:r>
            <a:endParaRPr sz="8900" b="1"/>
          </a:p>
          <a:p>
            <a:pPr marL="914400" lvl="0" indent="-3698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900"/>
              <a:t>Sunset Center South Lot (60 units - 26%)</a:t>
            </a:r>
            <a:endParaRPr sz="8900"/>
          </a:p>
          <a:p>
            <a:pPr marL="914400" lvl="0" indent="-3698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900"/>
              <a:t>Sunset Center North Lot (33 units - 15%)</a:t>
            </a:r>
            <a:endParaRPr sz="8900"/>
          </a:p>
          <a:p>
            <a:pPr marL="914400" lvl="0" indent="-3698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900"/>
              <a:t>Vista Lobos (56 units - 24%)</a:t>
            </a:r>
            <a:endParaRPr sz="89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4"/>
              <a:buNone/>
            </a:pPr>
            <a:r>
              <a:rPr lang="en-US" sz="8900" u="sng"/>
              <a:t>22 Privately-owned Sites</a:t>
            </a:r>
            <a:r>
              <a:rPr lang="en-US" sz="8900"/>
              <a:t>: 28 affordable, 111 market rate = </a:t>
            </a:r>
            <a:r>
              <a:rPr lang="en-US" sz="8900" b="1"/>
              <a:t>139 units</a:t>
            </a:r>
            <a:endParaRPr sz="89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4"/>
              <a:buNone/>
            </a:pPr>
            <a:r>
              <a:rPr lang="en-US" sz="8900" u="sng"/>
              <a:t>Hospitality Employee Housing</a:t>
            </a:r>
            <a:r>
              <a:rPr lang="en-US" sz="8900"/>
              <a:t>: </a:t>
            </a:r>
            <a:r>
              <a:rPr lang="en-US" sz="8900" b="1"/>
              <a:t>31 affordable units</a:t>
            </a:r>
            <a:endParaRPr sz="89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4"/>
              <a:buNone/>
            </a:pPr>
            <a:r>
              <a:rPr lang="en-US" sz="8900" u="sng"/>
              <a:t>Accessory Dwelling Units (ADUs)</a:t>
            </a:r>
            <a:r>
              <a:rPr lang="en-US" sz="8900"/>
              <a:t>: 30 affordable, 4 market rate = </a:t>
            </a:r>
            <a:r>
              <a:rPr lang="en-US" sz="8900" b="1"/>
              <a:t>34 units</a:t>
            </a:r>
            <a:endParaRPr sz="89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4"/>
              <a:buNone/>
            </a:pPr>
            <a:r>
              <a:rPr lang="en-US" sz="8900" u="sng"/>
              <a:t>Pipeline Projects</a:t>
            </a:r>
            <a:r>
              <a:rPr lang="en-US" sz="8900"/>
              <a:t>: 21+ affordable (ADUs), 36 market rate = </a:t>
            </a:r>
            <a:r>
              <a:rPr lang="en-US" sz="8900" b="1"/>
              <a:t>57 units</a:t>
            </a:r>
            <a:r>
              <a:rPr lang="en-US" sz="8900"/>
              <a:t> (and growing!)</a:t>
            </a:r>
            <a:endParaRPr sz="8900"/>
          </a:p>
          <a:p>
            <a:pPr marL="914400" lvl="0" indent="-3698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900"/>
              <a:t>Accessory Dwelling Units, apartments, single family homes</a:t>
            </a:r>
            <a:endParaRPr sz="8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900"/>
              <a:t>Total: </a:t>
            </a:r>
            <a:r>
              <a:rPr lang="en-US" sz="8900" b="1"/>
              <a:t>410 units </a:t>
            </a:r>
            <a:r>
              <a:rPr lang="en-US" sz="8900"/>
              <a:t>(17% buffer)</a:t>
            </a:r>
            <a:endParaRPr sz="8900"/>
          </a:p>
        </p:txBody>
      </p:sp>
      <p:sp>
        <p:nvSpPr>
          <p:cNvPr id="262" name="Google Shape;262;g2ca3add8573_3_18"/>
          <p:cNvSpPr txBox="1"/>
          <p:nvPr/>
        </p:nvSpPr>
        <p:spPr>
          <a:xfrm rot="1336839">
            <a:off x="9427716" y="1949693"/>
            <a:ext cx="2537560" cy="15932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CARMEL-BY-THE-SEA</a:t>
            </a:r>
            <a:endParaRPr sz="2200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231 affordable</a:t>
            </a:r>
            <a:endParaRPr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118 market-rate</a:t>
            </a:r>
            <a:endParaRPr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349 total</a:t>
            </a:r>
            <a:endParaRPr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ca3add8573_3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63" y="1721181"/>
            <a:ext cx="714375" cy="1047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g2ca3add8573_3_18"/>
          <p:cNvGrpSpPr/>
          <p:nvPr/>
        </p:nvGrpSpPr>
        <p:grpSpPr>
          <a:xfrm>
            <a:off x="738838" y="3777665"/>
            <a:ext cx="296459" cy="1430387"/>
            <a:chOff x="1060051" y="3782215"/>
            <a:chExt cx="296459" cy="1430387"/>
          </a:xfrm>
        </p:grpSpPr>
        <p:pic>
          <p:nvPicPr>
            <p:cNvPr id="265" name="Google Shape;265;g2ca3add8573_3_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0051" y="4737327"/>
              <a:ext cx="296459" cy="47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2ca3add8573_3_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0051" y="4262051"/>
              <a:ext cx="296459" cy="47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2ca3add8573_3_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0051" y="3782215"/>
              <a:ext cx="296459" cy="475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g2ca3add8573_3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63" y="2729931"/>
            <a:ext cx="71437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g2ca3add8573_3_9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to Public Comments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5" name="Google Shape;275;g2ca3add8573_3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ca3add8573_3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77" name="Google Shape;277;g2ca3add8573_3_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78" name="Google Shape;278;g2ca3add8573_3_9"/>
          <p:cNvSpPr txBox="1">
            <a:spLocks noGrp="1"/>
          </p:cNvSpPr>
          <p:nvPr>
            <p:ph type="body" idx="1"/>
          </p:nvPr>
        </p:nvSpPr>
        <p:spPr>
          <a:xfrm>
            <a:off x="999750" y="1666275"/>
            <a:ext cx="10480200" cy="4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Housing Element is a “living document”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Staff reports annually to Council and HCD on the number of housing units in review, approved, under construction, and completed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ADUs, Hotels, Commercial District, Churches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Edits made to draft based on recent comments: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City-owned sites:</a:t>
            </a:r>
            <a:endParaRPr sz="2500"/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Further refined Surplus Land Act language </a:t>
            </a:r>
            <a:endParaRPr sz="2500"/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Ensured consistent language among the three sites</a:t>
            </a:r>
            <a:endParaRPr sz="2500"/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Eliminated builder’s incentive of only one public hearing</a:t>
            </a:r>
            <a:endParaRPr sz="2500"/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Updated RFP timeline</a:t>
            </a:r>
            <a:endParaRPr sz="250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Added clarifying language to Table C-3, Sites Inventory that sites are not listed in order of priority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26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Review (CEQA)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5" name="Google Shape;2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1"/>
          </p:nvPr>
        </p:nvSpPr>
        <p:spPr>
          <a:xfrm>
            <a:off x="838200" y="1644275"/>
            <a:ext cx="104061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600"/>
              <a:t>The City of Carmel-by-the-Sea has undertaken environmental review for the proposed 6th Cycle 2023-2031 Housing Element Update.</a:t>
            </a:r>
            <a:endParaRPr sz="260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600"/>
              <a:t>The City filed a Notice of Intent (NOI) to adopt a Mitigated Negative Declaration with the Monterey County Clerk on 2.22.2024 and posted online for a 30-day public review period; subsequent revisions of the Housing Element did not impact the environmental review.</a:t>
            </a:r>
            <a:endParaRPr sz="26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Two comment letters received during public review period. </a:t>
            </a:r>
            <a:endParaRPr sz="26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600"/>
              <a:t>No substantive changes to the environmental document.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Late Comment Letter - IS/MND</a:t>
            </a:r>
            <a:endParaRPr sz="26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Reviewed comments - CEQA determination remains the same</a:t>
            </a:r>
            <a:endParaRPr sz="26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Project impacts addressed when there is an actual project</a:t>
            </a:r>
            <a:endParaRPr sz="26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600"/>
              <a:t>Other issues not subject to CEQA (parking, Surplus Lands Act, etc.) 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g2ca3add8573_0_43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Team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5" name="Google Shape;295;g2ca3add8573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ca3add8573_0_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97" name="Google Shape;297;g2ca3add8573_0_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298" name="Google Shape;298;g2ca3add8573_0_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Carmel-by-the-Sea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Mayor Pro Tem Bobby Richards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Councilmember Karen Ferlito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Chip Rerig, City Administrator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Brandon Swanson, CPB Director/Assistant City Administrator 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Marnie R. Waffle, Principal Planner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Katherine Wallace, Associate Planner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With support from the entire CPB staff!</a:t>
            </a:r>
            <a:endParaRPr sz="2200"/>
          </a:p>
        </p:txBody>
      </p:sp>
      <p:sp>
        <p:nvSpPr>
          <p:cNvPr id="299" name="Google Shape;299;g2ca3add8573_0_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Consultant: EMC Planning Group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Michael Groves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Anastazia Aziz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Ande Flower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Kylie Pope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Kailon Thompson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Stuart Poulter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Martin Carver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Teri Wissler Adam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Shoshana Lutz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Tiffany Robinson</a:t>
            </a:r>
            <a:endParaRPr sz="2200"/>
          </a:p>
        </p:txBody>
      </p:sp>
      <p:pic>
        <p:nvPicPr>
          <p:cNvPr id="300" name="Google Shape;300;g2ca3add8573_0_43"/>
          <p:cNvPicPr preferRelativeResize="0"/>
          <p:nvPr/>
        </p:nvPicPr>
        <p:blipFill rotWithShape="1">
          <a:blip r:embed="rId4">
            <a:alphaModFix/>
          </a:blip>
          <a:srcRect l="5167" t="11225" r="6038" b="21996"/>
          <a:stretch/>
        </p:blipFill>
        <p:spPr>
          <a:xfrm>
            <a:off x="8956200" y="2586325"/>
            <a:ext cx="2822975" cy="8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ca3add8573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863" y="4998013"/>
            <a:ext cx="1724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4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Agenda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1374650" y="1825625"/>
            <a:ext cx="9979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Background on the Housing Element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Initiating the update to the Housing Element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Goals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Consequences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Community Engagement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Collaboration with HCD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Organization of the Housing Element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How we meet our RHNA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Responses to Public Comments in the Final Draft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Environmental Review (CEQA)</a:t>
            </a:r>
            <a:endParaRPr sz="2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2200"/>
              <a:t>Recommendation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g2ca3add8573_0_65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Recommendation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8" name="Google Shape;308;g2ca3add8573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ca3add8573_0_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10" name="Google Shape;310;g2ca3add8573_0_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311" name="Google Shape;311;g2ca3add8573_0_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Staff recommends that the Planning Commission: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Adopt a Resolution (Attachment 1) </a:t>
            </a:r>
            <a:r>
              <a:rPr lang="en-US" sz="2200" b="1"/>
              <a:t>recommending</a:t>
            </a:r>
            <a:r>
              <a:rPr lang="en-US" sz="2200"/>
              <a:t> the City Council adopt a Mitigated Negative Declaration and associated Mitigation Monitoring and Reporting Program for the 2023-2031 Housing Element of the General Plan.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Adopt a Resolution (Attachment 2) </a:t>
            </a:r>
            <a:r>
              <a:rPr lang="en-US" sz="2200" b="1"/>
              <a:t>recommending</a:t>
            </a:r>
            <a:r>
              <a:rPr lang="en-US" sz="2200"/>
              <a:t> the City Council approve a General Plan Amendment repealing the 2015-2023 Housing Element and adopting the 2023-2031 Housing Element of the General Plan in compliance with State housing element law.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27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Grant Funding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8" name="Google Shape;3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20" name="Google Shape;32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062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$160,000: </a:t>
            </a:r>
            <a:r>
              <a:rPr lang="en-US"/>
              <a:t>Senate Bill 2 (SB2)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$  65,000: </a:t>
            </a:r>
            <a:r>
              <a:rPr lang="en-US"/>
              <a:t>Local Early Action Planning (LEAP)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$  65,000: </a:t>
            </a:r>
            <a:r>
              <a:rPr lang="en-US"/>
              <a:t>Regional Early Action Planning (REAP1)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$290,000: </a:t>
            </a:r>
            <a:r>
              <a:rPr lang="en-US"/>
              <a:t>Total Grant Funding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$371,931: EMC Contract Total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0000"/>
                </a:solidFill>
              </a:rPr>
              <a:t>$  81,931</a:t>
            </a:r>
            <a:r>
              <a:rPr lang="en-US"/>
              <a:t>: Difference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  42,500: REAP2 (pending)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g2ca3add8573_0_85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Plan Update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5" name="Google Shape;105;g2ca3add8573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ca3add8573_0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7" name="Google Shape;107;g2ca3add8573_0_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108" name="Google Shape;108;g2ca3add8573_0_85"/>
          <p:cNvSpPr txBox="1">
            <a:spLocks noGrp="1"/>
          </p:cNvSpPr>
          <p:nvPr>
            <p:ph type="body" idx="1"/>
          </p:nvPr>
        </p:nvSpPr>
        <p:spPr>
          <a:xfrm>
            <a:off x="838200" y="1663850"/>
            <a:ext cx="6381600" cy="5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6"/>
              <a:buNone/>
            </a:pPr>
            <a:r>
              <a:rPr lang="en-US" sz="1800"/>
              <a:t>The Housing Element is part of the General Plan, adopted in 1983 and updated in 1988 and 2003.</a:t>
            </a:r>
            <a:endParaRPr sz="180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6"/>
              <a:buNone/>
            </a:pPr>
            <a:r>
              <a:rPr lang="en-US" sz="1800"/>
              <a:t>Introduction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i="1"/>
              <a:t>Land Use* </a:t>
            </a:r>
            <a:r>
              <a:rPr lang="en-US" sz="1800" i="1">
                <a:solidFill>
                  <a:schemeClr val="dk1"/>
                </a:solidFill>
              </a:rPr>
              <a:t>and Community Character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i="1">
                <a:solidFill>
                  <a:schemeClr val="dk1"/>
                </a:solidFill>
              </a:rPr>
              <a:t>Circulation*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rgbClr val="FF0000"/>
                </a:solidFill>
              </a:rPr>
              <a:t>Housing</a:t>
            </a:r>
            <a:r>
              <a:rPr lang="en-US" sz="1800">
                <a:solidFill>
                  <a:schemeClr val="dk1"/>
                </a:solidFill>
              </a:rPr>
              <a:t>*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i="1">
                <a:solidFill>
                  <a:schemeClr val="dk1"/>
                </a:solidFill>
              </a:rPr>
              <a:t>Coastal Access and Recreation </a:t>
            </a:r>
            <a:endParaRPr sz="1800" i="1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i="1">
                <a:solidFill>
                  <a:schemeClr val="dk1"/>
                </a:solidFill>
              </a:rPr>
              <a:t>Coastal Resource Management 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Public Facilities and Services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Open Space* and Conservation</a:t>
            </a:r>
            <a:r>
              <a:rPr lang="en-US" sz="1800"/>
              <a:t>*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/>
              <a:t>Environmental Safety*</a:t>
            </a:r>
            <a:endParaRPr sz="1800"/>
          </a:p>
          <a:p>
            <a: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/>
              <a:t>Noise*</a:t>
            </a:r>
            <a:endParaRPr sz="1800"/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6"/>
              <a:buNone/>
            </a:pPr>
            <a:r>
              <a:rPr lang="en-US" sz="1800"/>
              <a:t>*State mandated elements (7)</a:t>
            </a:r>
            <a:endParaRPr sz="1800"/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6"/>
              <a:buNone/>
            </a:pPr>
            <a:r>
              <a:rPr lang="en-US" sz="1800" i="1"/>
              <a:t>Local Coastal Program elements in italic</a:t>
            </a:r>
            <a:endParaRPr sz="1800"/>
          </a:p>
        </p:txBody>
      </p:sp>
      <p:pic>
        <p:nvPicPr>
          <p:cNvPr id="109" name="Google Shape;109;g2ca3add8573_0_85"/>
          <p:cNvPicPr preferRelativeResize="0"/>
          <p:nvPr/>
        </p:nvPicPr>
        <p:blipFill rotWithShape="1">
          <a:blip r:embed="rId4">
            <a:alphaModFix/>
          </a:blip>
          <a:srcRect t="5231"/>
          <a:stretch/>
        </p:blipFill>
        <p:spPr>
          <a:xfrm>
            <a:off x="8226418" y="1667141"/>
            <a:ext cx="3770095" cy="461301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g2ca3add8573_0_85"/>
          <p:cNvSpPr/>
          <p:nvPr/>
        </p:nvSpPr>
        <p:spPr>
          <a:xfrm>
            <a:off x="7980112" y="6354234"/>
            <a:ext cx="426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42719B"/>
                </a:solidFill>
                <a:latin typeface="Arial"/>
                <a:ea typeface="Arial"/>
                <a:cs typeface="Arial"/>
                <a:sym typeface="Arial"/>
              </a:rPr>
              <a:t>https://ci.carmel.ca.us/post/general-plan</a:t>
            </a:r>
            <a:endParaRPr sz="1800" b="0" i="0" u="sng" strike="noStrike" cap="none">
              <a:solidFill>
                <a:srgbClr val="4271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6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Response to Housing Crisis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100478" y="1722852"/>
            <a:ext cx="11253321" cy="40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165" y="1792586"/>
            <a:ext cx="3941178" cy="456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52" y="5058192"/>
            <a:ext cx="1444472" cy="159341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3" name="Google Shape;123;p6"/>
          <p:cNvSpPr/>
          <p:nvPr/>
        </p:nvSpPr>
        <p:spPr>
          <a:xfrm>
            <a:off x="4369425" y="1882600"/>
            <a:ext cx="7552500" cy="4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2.5 million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 needed statewide.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Monterey County is located within the Association of Bay Area Governments (AMBAG) region.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State allocated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33,274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housing units to the AMBAG region which includes two counties (Santa Cruz and Monterey) and 16 cities.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Carmel-by-the-Sea has bee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allocated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349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unit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7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en-US" sz="3200" b="0" u="none" strike="noStrike" cap="none" baseline="3000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cycle Housing Element Update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260" y="1720929"/>
            <a:ext cx="3424740" cy="48548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1263" y="1720348"/>
            <a:ext cx="5566888" cy="492489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sp>
        <p:nvSpPr>
          <p:cNvPr id="135" name="Google Shape;135;p7"/>
          <p:cNvSpPr/>
          <p:nvPr/>
        </p:nvSpPr>
        <p:spPr>
          <a:xfrm>
            <a:off x="5211263" y="3214741"/>
            <a:ext cx="5580300" cy="171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 rot="-1323877">
            <a:off x="1810642" y="3588100"/>
            <a:ext cx="2097952" cy="56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ADOPTED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3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Housing Ad Hoc Committee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268025" y="1837475"/>
            <a:ext cx="117294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US" sz="2400" b="1">
                <a:solidFill>
                  <a:srgbClr val="1E4E79"/>
                </a:solidFill>
              </a:rPr>
              <a:t>Mayor Pro Tem Bobby Richards and Councilmember Karen Ferlito</a:t>
            </a:r>
            <a:endParaRPr sz="2400" b="1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lang="en-US" sz="2200" i="1"/>
              <a:t>“The mission of the Housing Ad-Hoc Committee is to provide guidance as the City updates the Housing Element of its General Plan. The Committee will participate in public outreach and education; consider opportunities and incentives for development of affordable housing; and explore creative, tailored solutions to meet the City’s workforce and range of housing needs while preserving the character of Carmel by-the-Sea”</a:t>
            </a:r>
            <a:endParaRPr sz="2200"/>
          </a:p>
        </p:txBody>
      </p:sp>
      <p:grpSp>
        <p:nvGrpSpPr>
          <p:cNvPr id="146" name="Google Shape;146;p3"/>
          <p:cNvGrpSpPr/>
          <p:nvPr/>
        </p:nvGrpSpPr>
        <p:grpSpPr>
          <a:xfrm>
            <a:off x="3605219" y="4105282"/>
            <a:ext cx="5386381" cy="2325429"/>
            <a:chOff x="3224219" y="4410082"/>
            <a:chExt cx="5386381" cy="2325429"/>
          </a:xfrm>
        </p:grpSpPr>
        <p:pic>
          <p:nvPicPr>
            <p:cNvPr id="147" name="Google Shape;14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6066" y="4410082"/>
              <a:ext cx="2347334" cy="2017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3"/>
            <p:cNvPicPr preferRelativeResize="0"/>
            <p:nvPr/>
          </p:nvPicPr>
          <p:blipFill rotWithShape="1">
            <a:blip r:embed="rId5">
              <a:alphaModFix/>
            </a:blip>
            <a:srcRect b="7562"/>
            <a:stretch/>
          </p:blipFill>
          <p:spPr>
            <a:xfrm>
              <a:off x="3224219" y="4410082"/>
              <a:ext cx="2124647" cy="1981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3"/>
            <p:cNvSpPr txBox="1"/>
            <p:nvPr/>
          </p:nvSpPr>
          <p:spPr>
            <a:xfrm>
              <a:off x="6263266" y="6427734"/>
              <a:ext cx="23473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kferlito@cbts.us</a:t>
              </a:r>
              <a:endParaRPr sz="1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3458732" y="6427734"/>
              <a:ext cx="23473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brichards@cbts.us</a:t>
              </a:r>
              <a:endParaRPr sz="1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8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1374650" y="1825625"/>
            <a:ext cx="9979200" cy="4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Accommodate our allocation of housing units while preserving the character of the village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 not increase building height in the commercial district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Do not rezone/densify the residential district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Maintain local control of development processes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Protect the village against lawsuits and “Builder’s Remedy”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Achieve a certified housing element by the mandatory deadline of December 15, 2023 (preferred)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Achieve a certified housing element by April 15, 2024 (end of grace period)</a:t>
            </a:r>
            <a:endParaRPr sz="24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g2ca3add8573_3_27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4000" b="0" u="none" strike="noStrike" cap="none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Consequences</a:t>
                      </a:r>
                      <a:endParaRPr sz="40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7" name="Google Shape;167;g2ca3add8573_3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ca3add8573_3_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9" name="Google Shape;169;g2ca3add8573_3_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  <p:sp>
        <p:nvSpPr>
          <p:cNvPr id="170" name="Google Shape;170;g2ca3add8573_3_27"/>
          <p:cNvSpPr txBox="1">
            <a:spLocks noGrp="1"/>
          </p:cNvSpPr>
          <p:nvPr>
            <p:ph type="body" idx="1"/>
          </p:nvPr>
        </p:nvSpPr>
        <p:spPr>
          <a:xfrm>
            <a:off x="298775" y="1825625"/>
            <a:ext cx="11181000" cy="4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Portola Valley </a:t>
            </a:r>
            <a:r>
              <a:rPr lang="en-US" sz="2200"/>
              <a:t>housing element certification has been revoked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Beverly Hills </a:t>
            </a:r>
            <a:r>
              <a:rPr lang="en-US" sz="2200"/>
              <a:t>lost their ability to issue permits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Fullerton </a:t>
            </a:r>
            <a:r>
              <a:rPr lang="en-US" sz="2200"/>
              <a:t>referred to the Attorney General for failing to adopt a Housing Element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La Cañada Flintridge</a:t>
            </a:r>
            <a:r>
              <a:rPr lang="en-US" sz="2200"/>
              <a:t> referred to the Attorney General for failing to adopt a compliant housing element and denying a subsequent builder’s remedy project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Santa Monica </a:t>
            </a:r>
            <a:r>
              <a:rPr lang="en-US" sz="2200"/>
              <a:t>failed to adopt a housing element and received 16 builder’s remedy applications including a 15-story, 2,000 unit project near a rail station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Other penalties </a:t>
            </a:r>
            <a:r>
              <a:rPr lang="en-US" sz="2200"/>
              <a:t>could include fines and loss of grant funding</a:t>
            </a:r>
            <a:endParaRPr sz="2200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15"/>
              <a:buNone/>
            </a:pPr>
            <a:endParaRPr sz="2100" i="1"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15"/>
              <a:buNone/>
            </a:pPr>
            <a:r>
              <a:rPr lang="en-US" sz="2100" i="1">
                <a:latin typeface="Calibri"/>
                <a:ea typeface="Calibri"/>
                <a:cs typeface="Calibri"/>
                <a:sym typeface="Calibri"/>
              </a:rPr>
              <a:t>https://www.hcd.ca.gov/planning-and-community-development/accountability-and-enforcement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>
            <a:alpha val="0"/>
          </a:srgb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f8aa24ba0_0_0"/>
          <p:cNvSpPr txBox="1">
            <a:spLocks noGrp="1"/>
          </p:cNvSpPr>
          <p:nvPr>
            <p:ph type="body" idx="1"/>
          </p:nvPr>
        </p:nvSpPr>
        <p:spPr>
          <a:xfrm>
            <a:off x="838200" y="1597500"/>
            <a:ext cx="10515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January 4, 2022 </a:t>
            </a:r>
            <a:r>
              <a:rPr lang="en-US" sz="2200"/>
              <a:t>City Council Meeting -</a:t>
            </a:r>
            <a:r>
              <a:rPr lang="en-US" sz="2200" b="1"/>
              <a:t> </a:t>
            </a:r>
            <a:r>
              <a:rPr lang="en-US" sz="2200">
                <a:solidFill>
                  <a:schemeClr val="accent5"/>
                </a:solidFill>
              </a:rPr>
              <a:t>RHNA and Senate Bills Presentation</a:t>
            </a:r>
            <a:endParaRPr sz="2200" b="1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November 17, 2022</a:t>
            </a:r>
            <a:r>
              <a:rPr lang="en-US" sz="2200"/>
              <a:t> Community Meeting - </a:t>
            </a:r>
            <a:r>
              <a:rPr lang="en-US" sz="2200">
                <a:solidFill>
                  <a:schemeClr val="accent5"/>
                </a:solidFill>
              </a:rPr>
              <a:t>Project Kick off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February 7, 2023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ECONorthwest Feasibility Study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February 28, 2023</a:t>
            </a:r>
            <a:r>
              <a:rPr lang="en-US" sz="2200"/>
              <a:t> Community Meeting - </a:t>
            </a:r>
            <a:r>
              <a:rPr lang="en-US" sz="2200">
                <a:solidFill>
                  <a:schemeClr val="accent5"/>
                </a:solidFill>
              </a:rPr>
              <a:t>Development constraints/incentives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6, 2023</a:t>
            </a:r>
            <a:r>
              <a:rPr lang="en-US" sz="2200"/>
              <a:t> Community Meeting - </a:t>
            </a:r>
            <a:r>
              <a:rPr lang="en-US" sz="2200">
                <a:solidFill>
                  <a:schemeClr val="accent5"/>
                </a:solidFill>
              </a:rPr>
              <a:t>5th cycle Housing Element overview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May 24, 2023</a:t>
            </a:r>
            <a:r>
              <a:rPr lang="en-US" sz="2200"/>
              <a:t> Community Meeting - </a:t>
            </a:r>
            <a:r>
              <a:rPr lang="en-US" sz="2200">
                <a:solidFill>
                  <a:schemeClr val="accent5"/>
                </a:solidFill>
              </a:rPr>
              <a:t>Housing needs, Housing sites, Policies/Programs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June 15, 2023 </a:t>
            </a:r>
            <a:r>
              <a:rPr lang="en-US" sz="2200"/>
              <a:t>Joint Planning Commission/City Council Meeting - </a:t>
            </a:r>
            <a:r>
              <a:rPr lang="en-US" sz="2200">
                <a:solidFill>
                  <a:schemeClr val="accent5"/>
                </a:solidFill>
              </a:rPr>
              <a:t>Review Draft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July 11, 2023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Revisions to draft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August 1, 2023</a:t>
            </a:r>
            <a:r>
              <a:rPr lang="en-US" sz="2200"/>
              <a:t> City Council Meeting - </a:t>
            </a:r>
            <a:r>
              <a:rPr lang="en-US" sz="2200">
                <a:solidFill>
                  <a:srgbClr val="FF0000"/>
                </a:solidFill>
              </a:rPr>
              <a:t>Final draft, authorization to submit to HCD</a:t>
            </a:r>
            <a:endParaRPr sz="2200">
              <a:solidFill>
                <a:srgbClr val="FF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November 13, 2023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Review HCD 90-day findings letter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January 9, 2024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Update on revisions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March 5, 2024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Update on revisions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2, 2024</a:t>
            </a:r>
            <a:r>
              <a:rPr lang="en-US" sz="2200"/>
              <a:t> City Council Meeting - </a:t>
            </a:r>
            <a:r>
              <a:rPr lang="en-US" sz="2200">
                <a:solidFill>
                  <a:schemeClr val="accent5"/>
                </a:solidFill>
              </a:rPr>
              <a:t>Update on revisions</a:t>
            </a:r>
            <a:endParaRPr sz="2200">
              <a:solidFill>
                <a:schemeClr val="accent5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/>
              <a:t>April 8, 2024</a:t>
            </a:r>
            <a:r>
              <a:rPr lang="en-US" sz="2200"/>
              <a:t> City Council Meeting - </a:t>
            </a:r>
            <a:r>
              <a:rPr lang="en-US" sz="2200">
                <a:solidFill>
                  <a:srgbClr val="FF0000"/>
                </a:solidFill>
              </a:rPr>
              <a:t>Adoption hearings (14th Meeting)</a:t>
            </a:r>
            <a:endParaRPr sz="2200">
              <a:solidFill>
                <a:srgbClr val="FF0000"/>
              </a:solidFill>
            </a:endParaRPr>
          </a:p>
        </p:txBody>
      </p:sp>
      <p:graphicFrame>
        <p:nvGraphicFramePr>
          <p:cNvPr id="177" name="Google Shape;177;g2bf8aa24ba0_0_0"/>
          <p:cNvGraphicFramePr/>
          <p:nvPr/>
        </p:nvGraphicFramePr>
        <p:xfrm>
          <a:off x="0" y="-602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{5DEA936D-6CFD-4940-A040-88D54FC3E305}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0">
                          <a:solidFill>
                            <a:srgbClr val="FFE5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Engagement: Meetings</a:t>
                      </a:r>
                      <a:endParaRPr sz="3200" b="0" u="none" strike="noStrike" cap="none">
                        <a:solidFill>
                          <a:srgbClr val="FFE5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1E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8" name="Google Shape;178;g2bf8aa24b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2" y="127754"/>
            <a:ext cx="1225296" cy="12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bf8aa24ba0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0" name="Google Shape;180;g2bf8aa24ba0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CITY OF CARMEL-BY-THE-SEA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1E4E79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B91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F3E13C280804E8DF00F24E213EC08" ma:contentTypeVersion="15" ma:contentTypeDescription="Create a new document." ma:contentTypeScope="" ma:versionID="5df94b5ed3a7b2ceb86596d8c4716821">
  <xsd:schema xmlns:xsd="http://www.w3.org/2001/XMLSchema" xmlns:xs="http://www.w3.org/2001/XMLSchema" xmlns:p="http://schemas.microsoft.com/office/2006/metadata/properties" xmlns:ns2="821d3a41-2c54-48dc-9c0c-d51787840ec2" xmlns:ns3="119082f3-ee45-4e61-b17b-5d4ac902d102" targetNamespace="http://schemas.microsoft.com/office/2006/metadata/properties" ma:root="true" ma:fieldsID="9c4b4ab05b5454596f24e60340c6e0e5" ns2:_="" ns3:_="">
    <xsd:import namespace="821d3a41-2c54-48dc-9c0c-d51787840ec2"/>
    <xsd:import namespace="119082f3-ee45-4e61-b17b-5d4ac902d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3a41-2c54-48dc-9c0c-d51787840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b227cc9-62c3-4da4-b678-7fee49411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82f3-ee45-4e61-b17b-5d4ac902d1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f382cb1-87b9-4ef3-8f16-11d9423a8a4e}" ma:internalName="TaxCatchAll" ma:showField="CatchAllData" ma:web="119082f3-ee45-4e61-b17b-5d4ac902d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1d3a41-2c54-48dc-9c0c-d51787840ec2">
      <Terms xmlns="http://schemas.microsoft.com/office/infopath/2007/PartnerControls"/>
    </lcf76f155ced4ddcb4097134ff3c332f>
    <TaxCatchAll xmlns="119082f3-ee45-4e61-b17b-5d4ac902d102" xsi:nil="true"/>
  </documentManagement>
</p:properties>
</file>

<file path=customXml/itemProps1.xml><?xml version="1.0" encoding="utf-8"?>
<ds:datastoreItem xmlns:ds="http://schemas.openxmlformats.org/officeDocument/2006/customXml" ds:itemID="{F631F650-E499-4BFB-B6A6-201BE3E8FF87}"/>
</file>

<file path=customXml/itemProps2.xml><?xml version="1.0" encoding="utf-8"?>
<ds:datastoreItem xmlns:ds="http://schemas.openxmlformats.org/officeDocument/2006/customXml" ds:itemID="{F79EF236-69C7-42D5-8E4E-64CF16DA3461}"/>
</file>

<file path=customXml/itemProps3.xml><?xml version="1.0" encoding="utf-8"?>
<ds:datastoreItem xmlns:ds="http://schemas.openxmlformats.org/officeDocument/2006/customXml" ds:itemID="{74E1D768-4649-4D5D-9E6D-BEE78DBD6C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Microsoft Office PowerPoint</Application>
  <PresentationFormat>Widescreen</PresentationFormat>
  <Paragraphs>278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Theme1</vt:lpstr>
      <vt:lpstr>6th Cycle 2023-2031 Housing Element Adoption Hearing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Cycle 2023-2031 Housing Element Adoption Hearing</dc:title>
  <dc:creator>Marc Wiener</dc:creator>
  <cp:lastModifiedBy>Katherine Wallace</cp:lastModifiedBy>
  <cp:revision>1</cp:revision>
  <dcterms:created xsi:type="dcterms:W3CDTF">2016-09-14T18:28:12Z</dcterms:created>
  <dcterms:modified xsi:type="dcterms:W3CDTF">2024-04-25T15:31:43Z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0x0101008F4F3E13C280804E8DF00F24E213EC08</vt:lpwstr>
  </property>
  <property fmtid="{D5CDD505-2E9C-101B-9397-08002B2CF9AE}" pid="3" name="Order">
    <vt:r8>45380800</vt:r8>
  </property>
</Properties>
</file>