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YWYFyy0t3tkIYnizHmJCsIM1d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8E3382-0864-47CA-A333-DACD465698E1}">
  <a:tblStyle styleId="{3F8E3382-0864-47CA-A333-DACD465698E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1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1"/>
          </a:xfrm>
          <a:prstGeom prst="rect">
            <a:avLst/>
          </a:prstGeom>
          <a:noFill/>
          <a:ln>
            <a:noFill/>
          </a:ln>
        </p:spPr>
        <p:txBody>
          <a:bodyPr spcFirstLastPara="1" wrap="square" lIns="93300" tIns="46625" rIns="93300" bIns="466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1"/>
          </a:xfrm>
          <a:prstGeom prst="rect">
            <a:avLst/>
          </a:prstGeom>
          <a:noFill/>
          <a:ln>
            <a:noFill/>
          </a:ln>
        </p:spPr>
        <p:txBody>
          <a:bodyPr spcFirstLastPara="1" wrap="square" lIns="93300" tIns="46625" rIns="93300" bIns="466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9"/>
          </a:xfrm>
          <a:prstGeom prst="rect">
            <a:avLst/>
          </a:prstGeom>
          <a:noFill/>
          <a:ln>
            <a:noFill/>
          </a:ln>
        </p:spPr>
        <p:txBody>
          <a:bodyPr spcFirstLastPara="1" wrap="square" lIns="93300" tIns="46625" rIns="93300" bIns="466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0"/>
          </a:xfrm>
          <a:prstGeom prst="rect">
            <a:avLst/>
          </a:prstGeom>
          <a:noFill/>
          <a:ln>
            <a:noFill/>
          </a:ln>
        </p:spPr>
        <p:txBody>
          <a:bodyPr spcFirstLastPara="1" wrap="square" lIns="93300" tIns="46625" rIns="93300" bIns="466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0"/>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702310" y="4480004"/>
            <a:ext cx="5618480" cy="3665459"/>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txBox="1">
            <a:spLocks noGrp="1"/>
          </p:cNvSpPr>
          <p:nvPr>
            <p:ph type="ftr" idx="11"/>
          </p:nvPr>
        </p:nvSpPr>
        <p:spPr>
          <a:xfrm>
            <a:off x="0" y="8842030"/>
            <a:ext cx="3043343" cy="46707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6: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6: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RHNA plan adopted by the AMBAG Board of Directors on October 12, 2022.</a:t>
            </a:r>
            <a:endParaRPr/>
          </a:p>
          <a:p>
            <a:pPr marL="0" lvl="0" indent="0" algn="l" rtl="0">
              <a:lnSpc>
                <a:spcPct val="100000"/>
              </a:lnSpc>
              <a:spcBef>
                <a:spcPts val="0"/>
              </a:spcBef>
              <a:spcAft>
                <a:spcPts val="0"/>
              </a:spcAft>
              <a:buSzPts val="1400"/>
              <a:buNone/>
            </a:pPr>
            <a:r>
              <a:rPr lang="en-US"/>
              <a:t>CARMEL-BY-THE-SEA: 349 units of which 231 are affordable and 118 market rate.</a:t>
            </a:r>
            <a:endParaRPr/>
          </a:p>
        </p:txBody>
      </p:sp>
      <p:sp>
        <p:nvSpPr>
          <p:cNvPr id="191" name="Google Shape;191;p7: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Appointed by the Mayor in September 2022</a:t>
            </a:r>
            <a:endParaRPr/>
          </a:p>
        </p:txBody>
      </p:sp>
      <p:sp>
        <p:nvSpPr>
          <p:cNvPr id="204" name="Google Shape;204;p3: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8: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18" name="Google Shape;218;p28: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ca3add8573_3_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2ca3add8573_3_27: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Mission Trail Nature Preserve, State storm recovery funds, Preparing for sea level rise/repair seawall, CALFire grant for Forest Management Plan, Storm drains; sewer</a:t>
            </a:r>
            <a:endParaRPr/>
          </a:p>
        </p:txBody>
      </p:sp>
      <p:sp>
        <p:nvSpPr>
          <p:cNvPr id="228" name="Google Shape;228;g2ca3add8573_3_27: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f8aa24ba0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f8aa24ba0_0_0: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13 meetings. </a:t>
            </a:r>
            <a:endParaRPr/>
          </a:p>
          <a:p>
            <a:pPr marL="0" lvl="0" indent="0" algn="l" rtl="0">
              <a:lnSpc>
                <a:spcPct val="100000"/>
              </a:lnSpc>
              <a:spcBef>
                <a:spcPts val="0"/>
              </a:spcBef>
              <a:spcAft>
                <a:spcPts val="0"/>
              </a:spcAft>
              <a:buSzPts val="1400"/>
              <a:buNone/>
            </a:pPr>
            <a:r>
              <a:rPr lang="en-US"/>
              <a:t>Direction to staff early on in the process: </a:t>
            </a:r>
            <a:endParaRPr/>
          </a:p>
          <a:p>
            <a:pPr marL="0" lvl="0" indent="0" algn="l" rtl="0">
              <a:lnSpc>
                <a:spcPct val="100000"/>
              </a:lnSpc>
              <a:spcBef>
                <a:spcPts val="0"/>
              </a:spcBef>
              <a:spcAft>
                <a:spcPts val="0"/>
              </a:spcAft>
              <a:buSzPts val="1400"/>
              <a:buNone/>
            </a:pPr>
            <a:r>
              <a:rPr lang="en-US"/>
              <a:t>No increase in building height in the commercial district, and No rezoning/densification of the residential district</a:t>
            </a:r>
            <a:endParaRPr/>
          </a:p>
        </p:txBody>
      </p:sp>
      <p:sp>
        <p:nvSpPr>
          <p:cNvPr id="238" name="Google Shape;238;g2bf8aa24ba0_0_0: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4: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a3add8573_1_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2ca3add8573_1_22: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160 survey responses</a:t>
            </a:r>
            <a:endParaRPr/>
          </a:p>
        </p:txBody>
      </p:sp>
      <p:sp>
        <p:nvSpPr>
          <p:cNvPr id="261" name="Google Shape;261;g2ca3add8573_1_22: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3: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72" name="Google Shape;272;p23: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89" name="Google Shape;289;p2: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a4ce657b2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g2ca4ce657b2_0_0: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92" name="Google Shape;92;g2ca4ce657b2_0_0: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ca3add8573_0_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ca3add8573_0_10: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ca3add8573_0_10: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ca3add8573_3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ca3add8573_3_0: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09" name="Google Shape;309;g2ca3add8573_3_0: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ca3add8573_3_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2ca3add8573_3_18: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The privately owned sites with affordable units: 5 moderate on Bruno’s; 10 low and 11 very low on Carmel Foundation; 2 low on Forest Cottages.</a:t>
            </a:r>
            <a:endParaRPr/>
          </a:p>
          <a:p>
            <a:pPr marL="0" lvl="0" indent="0" algn="l" rtl="0">
              <a:lnSpc>
                <a:spcPct val="100000"/>
              </a:lnSpc>
              <a:spcBef>
                <a:spcPts val="0"/>
              </a:spcBef>
              <a:spcAft>
                <a:spcPts val="0"/>
              </a:spcAft>
              <a:buSzPts val="1400"/>
              <a:buNone/>
            </a:pPr>
            <a:r>
              <a:rPr lang="en-US" b="1"/>
              <a:t>Pipeline </a:t>
            </a:r>
            <a:r>
              <a:rPr lang="en-US"/>
              <a:t>projects include Ulrika Plaza (5th &amp; Dolores), the proposed JB Pastor building (7th &amp; Dolores), single family homes at Carmel Resort Inn, and three apartments on Dolores in the Percy Parkes building.</a:t>
            </a:r>
            <a:endParaRPr/>
          </a:p>
          <a:p>
            <a:pPr marL="0" lvl="0" indent="0" algn="l" rtl="0">
              <a:lnSpc>
                <a:spcPct val="100000"/>
              </a:lnSpc>
              <a:spcBef>
                <a:spcPts val="0"/>
              </a:spcBef>
              <a:spcAft>
                <a:spcPts val="0"/>
              </a:spcAft>
              <a:buSzPts val="1400"/>
              <a:buNone/>
            </a:pPr>
            <a:r>
              <a:rPr lang="en-US"/>
              <a:t> </a:t>
            </a:r>
            <a:endParaRPr/>
          </a:p>
        </p:txBody>
      </p:sp>
      <p:sp>
        <p:nvSpPr>
          <p:cNvPr id="319" name="Google Shape;319;g2ca3add8573_3_18: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a3add8573_3_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ca3add8573_3_9: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ca3add8573_3_9: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6: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a3add8573_0_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ca3add8573_0_43: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56" name="Google Shape;356;g2ca3add8573_0_43: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ca3add8573_0_6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2ca3add8573_0_65: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69" name="Google Shape;369;g2ca3add8573_0_65: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1: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79" name="Google Shape;379;p31: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7:notes"/>
          <p:cNvSpPr txBox="1">
            <a:spLocks noGrp="1"/>
          </p:cNvSpPr>
          <p:nvPr>
            <p:ph type="body" idx="1"/>
          </p:nvPr>
        </p:nvSpPr>
        <p:spPr>
          <a:xfrm>
            <a:off x="702310" y="4480004"/>
            <a:ext cx="5618360" cy="3665601"/>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7:notes"/>
          <p:cNvSpPr txBox="1">
            <a:spLocks noGrp="1"/>
          </p:cNvSpPr>
          <p:nvPr>
            <p:ph type="ftr" idx="11"/>
          </p:nvPr>
        </p:nvSpPr>
        <p:spPr>
          <a:xfrm>
            <a:off x="0" y="8842030"/>
            <a:ext cx="3043303" cy="467137"/>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a4ce657b2_0_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2ca4ce657b2_0_9: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Mission Trail Nature Preserve, State storm recovery funds, Preparing for sea level rise/repair seawall, CALFire grant for Forest Management Plan, Storm drains; sewer</a:t>
            </a:r>
            <a:endParaRPr/>
          </a:p>
        </p:txBody>
      </p:sp>
      <p:sp>
        <p:nvSpPr>
          <p:cNvPr id="102" name="Google Shape;102;g2ca4ce657b2_0_9: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a4ce657b2_0_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2ca4ce657b2_0_35: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r>
              <a:rPr lang="en-US"/>
              <a:t>The privately owned sites with affordable units: 5 moderate on Bruno’s; 10 low and 11 very low on Carmel Foundation; 2 low on Forest Cottages.</a:t>
            </a:r>
            <a:endParaRPr/>
          </a:p>
          <a:p>
            <a:pPr marL="0" lvl="0" indent="0" algn="l" rtl="0">
              <a:lnSpc>
                <a:spcPct val="100000"/>
              </a:lnSpc>
              <a:spcBef>
                <a:spcPts val="0"/>
              </a:spcBef>
              <a:spcAft>
                <a:spcPts val="0"/>
              </a:spcAft>
              <a:buSzPts val="1400"/>
              <a:buNone/>
            </a:pPr>
            <a:r>
              <a:rPr lang="en-US" b="1"/>
              <a:t>Pipeline </a:t>
            </a:r>
            <a:r>
              <a:rPr lang="en-US"/>
              <a:t>projects include Ulrika Plaza (5th &amp; Dolores), the proposed JB Pastor building (7th &amp; Dolores), single family homes at Carmel Resort Inn, and three apartments on Dolores in the Percy Parkes building. </a:t>
            </a:r>
            <a:endParaRPr/>
          </a:p>
          <a:p>
            <a:pPr marL="0" lvl="0" indent="0" algn="l" rtl="0">
              <a:lnSpc>
                <a:spcPct val="100000"/>
              </a:lnSpc>
              <a:spcBef>
                <a:spcPts val="0"/>
              </a:spcBef>
              <a:spcAft>
                <a:spcPts val="0"/>
              </a:spcAft>
              <a:buSzPts val="1400"/>
              <a:buNone/>
            </a:pPr>
            <a:r>
              <a:rPr lang="en-US"/>
              <a:t>No projects are being approved tonight.</a:t>
            </a:r>
            <a:endParaRPr/>
          </a:p>
          <a:p>
            <a:pPr marL="0" lvl="0" indent="0" algn="l" rtl="0">
              <a:lnSpc>
                <a:spcPct val="100000"/>
              </a:lnSpc>
              <a:spcBef>
                <a:spcPts val="0"/>
              </a:spcBef>
              <a:spcAft>
                <a:spcPts val="0"/>
              </a:spcAft>
              <a:buSzPts val="1400"/>
              <a:buNone/>
            </a:pPr>
            <a:r>
              <a:rPr lang="en-US"/>
              <a:t> </a:t>
            </a:r>
            <a:endParaRPr/>
          </a:p>
        </p:txBody>
      </p:sp>
      <p:sp>
        <p:nvSpPr>
          <p:cNvPr id="112" name="Google Shape;112;g2ca4ce657b2_0_35: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a4ce657b2_0_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2ca4ce657b2_0_18: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29" name="Google Shape;129;g2ca4ce657b2_0_18: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a4ce657b2_0_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2ca4ce657b2_0_51: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39" name="Google Shape;139;g2ca4ce657b2_0_51: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ca4ce657b2_0_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ca4ce657b2_0_27: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a:p>
        </p:txBody>
      </p:sp>
      <p:sp>
        <p:nvSpPr>
          <p:cNvPr id="150" name="Google Shape;150;g2ca4ce657b2_0_27: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ca4ce657b2_0_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ca4ce657b2_0_61: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0"/>
              </a:spcBef>
              <a:spcAft>
                <a:spcPts val="0"/>
              </a:spcAft>
              <a:buNone/>
            </a:pPr>
            <a:endParaRPr/>
          </a:p>
        </p:txBody>
      </p:sp>
      <p:sp>
        <p:nvSpPr>
          <p:cNvPr id="159" name="Google Shape;159;g2ca4ce657b2_0_61: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ca3add8573_0_8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ca3add8573_0_85:notes"/>
          <p:cNvSpPr txBox="1">
            <a:spLocks noGrp="1"/>
          </p:cNvSpPr>
          <p:nvPr>
            <p:ph type="body" idx="1"/>
          </p:nvPr>
        </p:nvSpPr>
        <p:spPr>
          <a:xfrm>
            <a:off x="702310" y="4480004"/>
            <a:ext cx="5618400" cy="3665700"/>
          </a:xfrm>
          <a:prstGeom prst="rect">
            <a:avLst/>
          </a:prstGeom>
          <a:noFill/>
          <a:ln>
            <a:noFill/>
          </a:ln>
        </p:spPr>
        <p:txBody>
          <a:bodyPr spcFirstLastPara="1" wrap="square" lIns="93300" tIns="46625" rIns="93300" bIns="466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ca3add8573_0_85:notes"/>
          <p:cNvSpPr txBox="1">
            <a:spLocks noGrp="1"/>
          </p:cNvSpPr>
          <p:nvPr>
            <p:ph type="ftr" idx="11"/>
          </p:nvPr>
        </p:nvSpPr>
        <p:spPr>
          <a:xfrm>
            <a:off x="0" y="8842030"/>
            <a:ext cx="3043200" cy="467100"/>
          </a:xfrm>
          <a:prstGeom prst="rect">
            <a:avLst/>
          </a:prstGeom>
          <a:noFill/>
          <a:ln>
            <a:noFill/>
          </a:ln>
        </p:spPr>
        <p:txBody>
          <a:bodyPr spcFirstLastPara="1" wrap="square" lIns="93300" tIns="46625" rIns="93300" bIns="466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t>Carmel-by-the-Sea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995A7"/>
              </a:buClr>
              <a:buSzPts val="2400"/>
              <a:buNone/>
              <a:defRPr sz="2400">
                <a:solidFill>
                  <a:srgbClr val="8995A7"/>
                </a:solidFill>
              </a:defRPr>
            </a:lvl1pPr>
            <a:lvl2pPr marL="914400" lvl="1" indent="-228600" algn="l">
              <a:lnSpc>
                <a:spcPct val="90000"/>
              </a:lnSpc>
              <a:spcBef>
                <a:spcPts val="500"/>
              </a:spcBef>
              <a:spcAft>
                <a:spcPts val="0"/>
              </a:spcAft>
              <a:buClr>
                <a:srgbClr val="8995A7"/>
              </a:buClr>
              <a:buSzPts val="2000"/>
              <a:buNone/>
              <a:defRPr sz="2000">
                <a:solidFill>
                  <a:srgbClr val="8995A7"/>
                </a:solidFill>
              </a:defRPr>
            </a:lvl2pPr>
            <a:lvl3pPr marL="1371600" lvl="2" indent="-228600" algn="l">
              <a:lnSpc>
                <a:spcPct val="90000"/>
              </a:lnSpc>
              <a:spcBef>
                <a:spcPts val="500"/>
              </a:spcBef>
              <a:spcAft>
                <a:spcPts val="0"/>
              </a:spcAft>
              <a:buClr>
                <a:srgbClr val="8995A7"/>
              </a:buClr>
              <a:buSzPts val="1800"/>
              <a:buNone/>
              <a:defRPr sz="1800">
                <a:solidFill>
                  <a:srgbClr val="8995A7"/>
                </a:solidFill>
              </a:defRPr>
            </a:lvl3pPr>
            <a:lvl4pPr marL="1828800" lvl="3" indent="-228600" algn="l">
              <a:lnSpc>
                <a:spcPct val="90000"/>
              </a:lnSpc>
              <a:spcBef>
                <a:spcPts val="500"/>
              </a:spcBef>
              <a:spcAft>
                <a:spcPts val="0"/>
              </a:spcAft>
              <a:buClr>
                <a:srgbClr val="8995A7"/>
              </a:buClr>
              <a:buSzPts val="1600"/>
              <a:buNone/>
              <a:defRPr sz="1600">
                <a:solidFill>
                  <a:srgbClr val="8995A7"/>
                </a:solidFill>
              </a:defRPr>
            </a:lvl4pPr>
            <a:lvl5pPr marL="2286000" lvl="4" indent="-228600" algn="l">
              <a:lnSpc>
                <a:spcPct val="90000"/>
              </a:lnSpc>
              <a:spcBef>
                <a:spcPts val="500"/>
              </a:spcBef>
              <a:spcAft>
                <a:spcPts val="0"/>
              </a:spcAft>
              <a:buClr>
                <a:srgbClr val="8995A7"/>
              </a:buClr>
              <a:buSzPts val="1600"/>
              <a:buNone/>
              <a:defRPr sz="1600">
                <a:solidFill>
                  <a:srgbClr val="8995A7"/>
                </a:solidFill>
              </a:defRPr>
            </a:lvl5pPr>
            <a:lvl6pPr marL="2743200" lvl="5" indent="-228600" algn="l">
              <a:lnSpc>
                <a:spcPct val="90000"/>
              </a:lnSpc>
              <a:spcBef>
                <a:spcPts val="500"/>
              </a:spcBef>
              <a:spcAft>
                <a:spcPts val="0"/>
              </a:spcAft>
              <a:buClr>
                <a:srgbClr val="8995A7"/>
              </a:buClr>
              <a:buSzPts val="1600"/>
              <a:buNone/>
              <a:defRPr sz="1600">
                <a:solidFill>
                  <a:srgbClr val="8995A7"/>
                </a:solidFill>
              </a:defRPr>
            </a:lvl6pPr>
            <a:lvl7pPr marL="3200400" lvl="6" indent="-228600" algn="l">
              <a:lnSpc>
                <a:spcPct val="90000"/>
              </a:lnSpc>
              <a:spcBef>
                <a:spcPts val="500"/>
              </a:spcBef>
              <a:spcAft>
                <a:spcPts val="0"/>
              </a:spcAft>
              <a:buClr>
                <a:srgbClr val="8995A7"/>
              </a:buClr>
              <a:buSzPts val="1600"/>
              <a:buNone/>
              <a:defRPr sz="1600">
                <a:solidFill>
                  <a:srgbClr val="8995A7"/>
                </a:solidFill>
              </a:defRPr>
            </a:lvl7pPr>
            <a:lvl8pPr marL="3657600" lvl="7" indent="-228600" algn="l">
              <a:lnSpc>
                <a:spcPct val="90000"/>
              </a:lnSpc>
              <a:spcBef>
                <a:spcPts val="500"/>
              </a:spcBef>
              <a:spcAft>
                <a:spcPts val="0"/>
              </a:spcAft>
              <a:buClr>
                <a:srgbClr val="8995A7"/>
              </a:buClr>
              <a:buSzPts val="1600"/>
              <a:buNone/>
              <a:defRPr sz="1600">
                <a:solidFill>
                  <a:srgbClr val="8995A7"/>
                </a:solidFill>
              </a:defRPr>
            </a:lvl8pPr>
            <a:lvl9pPr marL="4114800" lvl="8" indent="-228600" algn="l">
              <a:lnSpc>
                <a:spcPct val="90000"/>
              </a:lnSpc>
              <a:spcBef>
                <a:spcPts val="500"/>
              </a:spcBef>
              <a:spcAft>
                <a:spcPts val="0"/>
              </a:spcAft>
              <a:buClr>
                <a:srgbClr val="8995A7"/>
              </a:buClr>
              <a:buSzPts val="1600"/>
              <a:buNone/>
              <a:defRPr sz="1600">
                <a:solidFill>
                  <a:srgbClr val="8995A7"/>
                </a:solidFill>
              </a:defRPr>
            </a:lvl9pPr>
          </a:lstStyle>
          <a:p>
            <a:endParaRPr/>
          </a:p>
        </p:txBody>
      </p:sp>
      <p:sp>
        <p:nvSpPr>
          <p:cNvPr id="31" name="Google Shape;3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987425"/>
            <a:ext cx="6172200" cy="4873625"/>
          </a:xfrm>
          <a:prstGeom prst="rect">
            <a:avLst/>
          </a:prstGeom>
          <a:noFill/>
          <a:ln>
            <a:noFill/>
          </a:ln>
        </p:spPr>
      </p:sp>
      <p:sp>
        <p:nvSpPr>
          <p:cNvPr id="62" name="Google Shape;62;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95A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95A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95A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CityofCarmelbytheSea" TargetMode="External"/><Relationship Id="rId3" Type="http://schemas.openxmlformats.org/officeDocument/2006/relationships/image" Target="../media/image1.jpg"/><Relationship Id="rId7" Type="http://schemas.openxmlformats.org/officeDocument/2006/relationships/hyperlink" Target="https://ci.carmel.ca.us/meeting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i.carmel.ca.us/post/long-range-planning-initiatives" TargetMode="External"/><Relationship Id="rId5" Type="http://schemas.openxmlformats.org/officeDocument/2006/relationships/hyperlink" Target="https://homecarmelbythesea.com/" TargetMode="External"/><Relationship Id="rId4" Type="http://schemas.openxmlformats.org/officeDocument/2006/relationships/image" Target="../media/image11.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1374650" y="1686550"/>
            <a:ext cx="9978900" cy="27192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b="1"/>
              <a:t>6th Cycle 2023-2031 Housing Element Adoption Hearing</a:t>
            </a:r>
            <a:endParaRPr sz="4000" b="1"/>
          </a:p>
        </p:txBody>
      </p:sp>
      <p:sp>
        <p:nvSpPr>
          <p:cNvPr id="84" name="Google Shape;84;p1"/>
          <p:cNvSpPr txBox="1">
            <a:spLocks noGrp="1"/>
          </p:cNvSpPr>
          <p:nvPr>
            <p:ph type="subTitle" idx="1"/>
          </p:nvPr>
        </p:nvSpPr>
        <p:spPr>
          <a:xfrm>
            <a:off x="588475" y="4744720"/>
            <a:ext cx="10592555" cy="10972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April 8, 2024</a:t>
            </a:r>
            <a:endParaRPr/>
          </a:p>
          <a:p>
            <a:pPr marL="0" lvl="0" indent="0" algn="ctr" rtl="0">
              <a:lnSpc>
                <a:spcPct val="90000"/>
              </a:lnSpc>
              <a:spcBef>
                <a:spcPts val="0"/>
              </a:spcBef>
              <a:spcAft>
                <a:spcPts val="0"/>
              </a:spcAft>
              <a:buClr>
                <a:schemeClr val="dk1"/>
              </a:buClr>
              <a:buSzPts val="2400"/>
              <a:buNone/>
            </a:pPr>
            <a:r>
              <a:rPr lang="en-US"/>
              <a:t>City Council Special Meeting</a:t>
            </a:r>
            <a:endParaRPr/>
          </a:p>
        </p:txBody>
      </p:sp>
      <p:graphicFrame>
        <p:nvGraphicFramePr>
          <p:cNvPr id="85" name="Google Shape;85;p1"/>
          <p:cNvGraphicFramePr/>
          <p:nvPr/>
        </p:nvGraphicFramePr>
        <p:xfrm>
          <a:off x="0" y="-60219"/>
          <a:ext cx="12192000" cy="1593175"/>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800" b="0" u="none" strike="noStrike" cap="none">
                          <a:solidFill>
                            <a:srgbClr val="FFE599"/>
                          </a:solidFill>
                          <a:latin typeface="Arial"/>
                          <a:ea typeface="Arial"/>
                          <a:cs typeface="Arial"/>
                          <a:sym typeface="Arial"/>
                        </a:rPr>
                        <a:t>CITY OF CARMEL-BY-THE-SEA</a:t>
                      </a:r>
                      <a:endParaRPr sz="4800" b="0" u="none" strike="noStrike" cap="none">
                        <a:solidFill>
                          <a:srgbClr val="FFE599"/>
                        </a:solidFill>
                        <a:latin typeface="Arial"/>
                        <a:ea typeface="Arial"/>
                        <a:cs typeface="Arial"/>
                        <a:sym typeface="Arial"/>
                      </a:endParaRPr>
                    </a:p>
                  </a:txBody>
                  <a:tcPr marL="91450" marR="91450" marT="45725" marB="45725" anchor="ctr">
                    <a:lnL w="12700" cap="flat" cmpd="sng">
                      <a:solidFill>
                        <a:srgbClr val="FFF2CC">
                          <a:alpha val="0"/>
                        </a:srgbClr>
                      </a:solidFill>
                      <a:prstDash val="solid"/>
                      <a:round/>
                      <a:headEnd type="none" w="sm" len="sm"/>
                      <a:tailEnd type="none" w="sm" len="sm"/>
                    </a:lnL>
                    <a:lnR w="12700" cap="flat" cmpd="sng">
                      <a:solidFill>
                        <a:srgbClr val="FFF2CC">
                          <a:alpha val="0"/>
                        </a:srgbClr>
                      </a:solidFill>
                      <a:prstDash val="solid"/>
                      <a:round/>
                      <a:headEnd type="none" w="sm" len="sm"/>
                      <a:tailEnd type="none" w="sm" len="sm"/>
                    </a:lnR>
                    <a:lnT w="12700" cap="flat" cmpd="sng">
                      <a:solidFill>
                        <a:srgbClr val="FFF2CC">
                          <a:alpha val="0"/>
                        </a:srgbClr>
                      </a:solidFill>
                      <a:prstDash val="solid"/>
                      <a:round/>
                      <a:headEnd type="none" w="sm" len="sm"/>
                      <a:tailEnd type="none" w="sm" len="sm"/>
                    </a:lnT>
                    <a:lnB w="38100" cap="flat" cmpd="sng">
                      <a:solidFill>
                        <a:srgbClr val="FFF2CC">
                          <a:alpha val="0"/>
                        </a:srgbClr>
                      </a:solidFill>
                      <a:prstDash val="solid"/>
                      <a:round/>
                      <a:headEnd type="none" w="sm" len="sm"/>
                      <a:tailEnd type="none" w="sm" len="sm"/>
                    </a:lnB>
                    <a:solidFill>
                      <a:srgbClr val="1E4E79"/>
                    </a:solidFill>
                  </a:tcPr>
                </a:tc>
                <a:extLst>
                  <a:ext uri="{0D108BD9-81ED-4DB2-BD59-A6C34878D82A}">
                    <a16:rowId xmlns:a16="http://schemas.microsoft.com/office/drawing/2014/main" val="10000"/>
                  </a:ext>
                </a:extLst>
              </a:tr>
            </a:tbl>
          </a:graphicData>
        </a:graphic>
      </p:graphicFrame>
      <p:pic>
        <p:nvPicPr>
          <p:cNvPr id="86" name="Google Shape;86;p1"/>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87" name="Google Shape;8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88" name="Google Shape;88;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79"/>
        <p:cNvGrpSpPr/>
        <p:nvPr/>
      </p:nvGrpSpPr>
      <p:grpSpPr>
        <a:xfrm>
          <a:off x="0" y="0"/>
          <a:ext cx="0" cy="0"/>
          <a:chOff x="0" y="0"/>
          <a:chExt cx="0" cy="0"/>
        </a:xfrm>
      </p:grpSpPr>
      <p:graphicFrame>
        <p:nvGraphicFramePr>
          <p:cNvPr id="180" name="Google Shape;180;p6"/>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Response to Housing Crisis</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81" name="Google Shape;181;p6"/>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82" name="Google Shape;182;p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183" name="Google Shape;183;p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184" name="Google Shape;184;p6"/>
          <p:cNvSpPr txBox="1">
            <a:spLocks noGrp="1"/>
          </p:cNvSpPr>
          <p:nvPr>
            <p:ph type="body" idx="1"/>
          </p:nvPr>
        </p:nvSpPr>
        <p:spPr>
          <a:xfrm>
            <a:off x="100478" y="1722852"/>
            <a:ext cx="11253321" cy="4062311"/>
          </a:xfrm>
          <a:prstGeom prst="rect">
            <a:avLst/>
          </a:prstGeom>
          <a:noFill/>
          <a:ln>
            <a:noFill/>
          </a:ln>
        </p:spPr>
        <p:txBody>
          <a:bodyPr spcFirstLastPara="1" wrap="square" lIns="91425" tIns="45700" rIns="91425" bIns="45700" anchor="t" anchorCtr="0">
            <a:normAutofit/>
          </a:bodyPr>
          <a:lstStyle/>
          <a:p>
            <a:pPr marL="114300" lvl="1"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p:txBody>
      </p:sp>
      <p:pic>
        <p:nvPicPr>
          <p:cNvPr id="185" name="Google Shape;185;p6"/>
          <p:cNvPicPr preferRelativeResize="0"/>
          <p:nvPr/>
        </p:nvPicPr>
        <p:blipFill rotWithShape="1">
          <a:blip r:embed="rId4">
            <a:alphaModFix/>
          </a:blip>
          <a:srcRect/>
          <a:stretch/>
        </p:blipFill>
        <p:spPr>
          <a:xfrm>
            <a:off x="350165" y="1792586"/>
            <a:ext cx="3941178" cy="4563764"/>
          </a:xfrm>
          <a:prstGeom prst="rect">
            <a:avLst/>
          </a:prstGeom>
          <a:noFill/>
          <a:ln>
            <a:noFill/>
          </a:ln>
        </p:spPr>
      </p:pic>
      <p:pic>
        <p:nvPicPr>
          <p:cNvPr id="186" name="Google Shape;186;p6"/>
          <p:cNvPicPr preferRelativeResize="0"/>
          <p:nvPr/>
        </p:nvPicPr>
        <p:blipFill rotWithShape="1">
          <a:blip r:embed="rId5">
            <a:alphaModFix/>
          </a:blip>
          <a:srcRect/>
          <a:stretch/>
        </p:blipFill>
        <p:spPr>
          <a:xfrm>
            <a:off x="149352" y="5058192"/>
            <a:ext cx="1444472" cy="15934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87" name="Google Shape;187;p6"/>
          <p:cNvSpPr/>
          <p:nvPr/>
        </p:nvSpPr>
        <p:spPr>
          <a:xfrm>
            <a:off x="4369425" y="1882600"/>
            <a:ext cx="7552500" cy="4130100"/>
          </a:xfrm>
          <a:prstGeom prst="rect">
            <a:avLst/>
          </a:prstGeom>
          <a:noFill/>
          <a:ln>
            <a:noFill/>
          </a:ln>
        </p:spPr>
        <p:txBody>
          <a:bodyPr spcFirstLastPara="1" wrap="square" lIns="91425" tIns="45700" rIns="91425" bIns="45700" anchor="t" anchorCtr="0">
            <a:spAutoFit/>
          </a:bodyPr>
          <a:lstStyle/>
          <a:p>
            <a:pPr marL="457200" marR="0" lvl="0" indent="-330200" algn="l" rtl="0">
              <a:lnSpc>
                <a:spcPct val="90000"/>
              </a:lnSpc>
              <a:spcBef>
                <a:spcPts val="1000"/>
              </a:spcBef>
              <a:spcAft>
                <a:spcPts val="0"/>
              </a:spcAft>
              <a:buClr>
                <a:schemeClr val="dk1"/>
              </a:buClr>
              <a:buSzPts val="1600"/>
              <a:buFont typeface="Calibri"/>
              <a:buChar char="●"/>
            </a:pPr>
            <a:r>
              <a:rPr lang="en-US" sz="2400" b="0" i="0" u="none" strike="noStrike" cap="none">
                <a:solidFill>
                  <a:srgbClr val="FF0000"/>
                </a:solidFill>
                <a:latin typeface="Calibri"/>
                <a:ea typeface="Calibri"/>
                <a:cs typeface="Calibri"/>
                <a:sym typeface="Calibri"/>
              </a:rPr>
              <a:t>2.5 million </a:t>
            </a:r>
            <a:r>
              <a:rPr lang="en-US" sz="2400" b="0" i="0" u="none" strike="noStrike" cap="none">
                <a:solidFill>
                  <a:schemeClr val="dk1"/>
                </a:solidFill>
                <a:latin typeface="Calibri"/>
                <a:ea typeface="Calibri"/>
                <a:cs typeface="Calibri"/>
                <a:sym typeface="Calibri"/>
              </a:rPr>
              <a:t>homes needed statewide.</a:t>
            </a:r>
            <a:endParaRPr sz="1400" b="0" i="0" u="none" strike="noStrike" cap="none">
              <a:solidFill>
                <a:srgbClr val="000000"/>
              </a:solidFill>
              <a:latin typeface="Arial"/>
              <a:ea typeface="Arial"/>
              <a:cs typeface="Arial"/>
              <a:sym typeface="Arial"/>
            </a:endParaRPr>
          </a:p>
          <a:p>
            <a:pPr marL="457200" marR="0" lvl="0" indent="-330200" algn="l" rtl="0">
              <a:lnSpc>
                <a:spcPct val="90000"/>
              </a:lnSpc>
              <a:spcBef>
                <a:spcPts val="1000"/>
              </a:spcBef>
              <a:spcAft>
                <a:spcPts val="0"/>
              </a:spcAft>
              <a:buClr>
                <a:schemeClr val="dk1"/>
              </a:buClr>
              <a:buSzPts val="1600"/>
              <a:buFont typeface="Calibri"/>
              <a:buChar char="●"/>
            </a:pPr>
            <a:r>
              <a:rPr lang="en-US" sz="2400" b="0" i="0" u="none" strike="noStrike" cap="none">
                <a:solidFill>
                  <a:schemeClr val="dk1"/>
                </a:solidFill>
                <a:latin typeface="Calibri"/>
                <a:ea typeface="Calibri"/>
                <a:cs typeface="Calibri"/>
                <a:sym typeface="Calibri"/>
              </a:rPr>
              <a:t>Monterey County is located within the Association of Bay Area Governments (AMBAG) region.</a:t>
            </a:r>
            <a:endParaRPr sz="24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1000"/>
              </a:spcBef>
              <a:spcAft>
                <a:spcPts val="0"/>
              </a:spcAft>
              <a:buClr>
                <a:schemeClr val="dk1"/>
              </a:buClr>
              <a:buSzPts val="1600"/>
              <a:buFont typeface="Calibri"/>
              <a:buChar char="●"/>
            </a:pPr>
            <a:r>
              <a:rPr lang="en-US" sz="2400" b="0" i="0" u="none" strike="noStrike" cap="none">
                <a:solidFill>
                  <a:schemeClr val="dk1"/>
                </a:solidFill>
                <a:latin typeface="Calibri"/>
                <a:ea typeface="Calibri"/>
                <a:cs typeface="Calibri"/>
                <a:sym typeface="Calibri"/>
              </a:rPr>
              <a:t>The State allocated </a:t>
            </a:r>
            <a:r>
              <a:rPr lang="en-US" sz="2400" b="0" i="0" u="none" strike="noStrike" cap="none">
                <a:solidFill>
                  <a:srgbClr val="FF0000"/>
                </a:solidFill>
                <a:latin typeface="Calibri"/>
                <a:ea typeface="Calibri"/>
                <a:cs typeface="Calibri"/>
                <a:sym typeface="Calibri"/>
              </a:rPr>
              <a:t>33,274</a:t>
            </a:r>
            <a:r>
              <a:rPr lang="en-US" sz="2400" b="0" i="0" u="none" strike="noStrike" cap="none">
                <a:solidFill>
                  <a:schemeClr val="dk1"/>
                </a:solidFill>
                <a:latin typeface="Calibri"/>
                <a:ea typeface="Calibri"/>
                <a:cs typeface="Calibri"/>
                <a:sym typeface="Calibri"/>
              </a:rPr>
              <a:t> housing units to the AMBAG region which includes two counties (Santa Cruz and Monterey) and 16 cities.</a:t>
            </a:r>
            <a:endParaRPr sz="2400" b="0" i="0" u="none" strike="noStrike" cap="none">
              <a:solidFill>
                <a:schemeClr val="dk1"/>
              </a:solidFill>
              <a:latin typeface="Calibri"/>
              <a:ea typeface="Calibri"/>
              <a:cs typeface="Calibri"/>
              <a:sym typeface="Calibri"/>
            </a:endParaRPr>
          </a:p>
          <a:p>
            <a:pPr marL="457200" marR="0" lvl="0" indent="-330200" algn="l" rtl="0">
              <a:lnSpc>
                <a:spcPct val="90000"/>
              </a:lnSpc>
              <a:spcBef>
                <a:spcPts val="1000"/>
              </a:spcBef>
              <a:spcAft>
                <a:spcPts val="1000"/>
              </a:spcAft>
              <a:buClr>
                <a:schemeClr val="dk1"/>
              </a:buClr>
              <a:buSzPts val="1600"/>
              <a:buFont typeface="Calibri"/>
              <a:buChar char="●"/>
            </a:pPr>
            <a:r>
              <a:rPr lang="en-US" sz="2400" b="0" i="0" u="none" strike="noStrike" cap="none">
                <a:solidFill>
                  <a:schemeClr val="dk1"/>
                </a:solidFill>
                <a:latin typeface="Calibri"/>
                <a:ea typeface="Calibri"/>
                <a:cs typeface="Calibri"/>
                <a:sym typeface="Calibri"/>
              </a:rPr>
              <a:t>Carmel-by-the-Sea has been allocated </a:t>
            </a:r>
            <a:r>
              <a:rPr lang="en-US" sz="2400" b="0" i="0" u="none" strike="noStrike" cap="none">
                <a:solidFill>
                  <a:srgbClr val="FF0000"/>
                </a:solidFill>
                <a:latin typeface="Calibri"/>
                <a:ea typeface="Calibri"/>
                <a:cs typeface="Calibri"/>
                <a:sym typeface="Calibri"/>
              </a:rPr>
              <a:t>349 </a:t>
            </a:r>
            <a:r>
              <a:rPr lang="en-US" sz="2400" b="0" i="0" u="none" strike="noStrike" cap="none">
                <a:solidFill>
                  <a:schemeClr val="dk1"/>
                </a:solidFill>
                <a:latin typeface="Calibri"/>
                <a:ea typeface="Calibri"/>
                <a:cs typeface="Calibri"/>
                <a:sym typeface="Calibri"/>
              </a:rPr>
              <a:t>housing units.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92"/>
        <p:cNvGrpSpPr/>
        <p:nvPr/>
      </p:nvGrpSpPr>
      <p:grpSpPr>
        <a:xfrm>
          <a:off x="0" y="0"/>
          <a:ext cx="0" cy="0"/>
          <a:chOff x="0" y="0"/>
          <a:chExt cx="0" cy="0"/>
        </a:xfrm>
      </p:grpSpPr>
      <p:graphicFrame>
        <p:nvGraphicFramePr>
          <p:cNvPr id="193" name="Google Shape;193;p7"/>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6</a:t>
                      </a:r>
                      <a:r>
                        <a:rPr lang="en-US" sz="3200" b="0" u="none" strike="noStrike" cap="none" baseline="30000">
                          <a:solidFill>
                            <a:srgbClr val="FFE599"/>
                          </a:solidFill>
                          <a:latin typeface="Arial"/>
                          <a:ea typeface="Arial"/>
                          <a:cs typeface="Arial"/>
                          <a:sym typeface="Arial"/>
                        </a:rPr>
                        <a:t>th</a:t>
                      </a:r>
                      <a:r>
                        <a:rPr lang="en-US" sz="3200" b="0" u="none" strike="noStrike" cap="none">
                          <a:solidFill>
                            <a:srgbClr val="FFE599"/>
                          </a:solidFill>
                          <a:latin typeface="Arial"/>
                          <a:ea typeface="Arial"/>
                          <a:cs typeface="Arial"/>
                          <a:sym typeface="Arial"/>
                        </a:rPr>
                        <a:t> cycle Housing Element Update</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94" name="Google Shape;194;p7"/>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95" name="Google Shape;195;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
        <p:nvSpPr>
          <p:cNvPr id="196" name="Google Shape;196;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pic>
        <p:nvPicPr>
          <p:cNvPr id="197" name="Google Shape;197;p7"/>
          <p:cNvPicPr preferRelativeResize="0"/>
          <p:nvPr/>
        </p:nvPicPr>
        <p:blipFill rotWithShape="1">
          <a:blip r:embed="rId4">
            <a:alphaModFix/>
          </a:blip>
          <a:srcRect/>
          <a:stretch/>
        </p:blipFill>
        <p:spPr>
          <a:xfrm>
            <a:off x="1147260" y="1720929"/>
            <a:ext cx="3424740" cy="485482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98" name="Google Shape;198;p7"/>
          <p:cNvPicPr preferRelativeResize="0"/>
          <p:nvPr/>
        </p:nvPicPr>
        <p:blipFill rotWithShape="1">
          <a:blip r:embed="rId5">
            <a:alphaModFix/>
          </a:blip>
          <a:srcRect/>
          <a:stretch/>
        </p:blipFill>
        <p:spPr>
          <a:xfrm>
            <a:off x="5211263" y="1720348"/>
            <a:ext cx="5566888" cy="492489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199" name="Google Shape;199;p7"/>
          <p:cNvSpPr/>
          <p:nvPr/>
        </p:nvSpPr>
        <p:spPr>
          <a:xfrm>
            <a:off x="5211263" y="3214741"/>
            <a:ext cx="5580300" cy="17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7"/>
          <p:cNvSpPr txBox="1"/>
          <p:nvPr/>
        </p:nvSpPr>
        <p:spPr>
          <a:xfrm rot="-1323877">
            <a:off x="1810642" y="3588100"/>
            <a:ext cx="2097952" cy="56427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FF0000"/>
                </a:solidFill>
                <a:latin typeface="Calibri"/>
                <a:ea typeface="Calibri"/>
                <a:cs typeface="Calibri"/>
                <a:sym typeface="Calibri"/>
              </a:rPr>
              <a:t>ADOPTED</a:t>
            </a:r>
            <a:endParaRPr sz="2800" b="1" i="0" u="none" strike="noStrike" cap="none">
              <a:solidFill>
                <a:srgbClr val="FF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05"/>
        <p:cNvGrpSpPr/>
        <p:nvPr/>
      </p:nvGrpSpPr>
      <p:grpSpPr>
        <a:xfrm>
          <a:off x="0" y="0"/>
          <a:ext cx="0" cy="0"/>
          <a:chOff x="0" y="0"/>
          <a:chExt cx="0" cy="0"/>
        </a:xfrm>
      </p:grpSpPr>
      <p:graphicFrame>
        <p:nvGraphicFramePr>
          <p:cNvPr id="206" name="Google Shape;206;p3"/>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Housing Ad Hoc Committee</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07" name="Google Shape;207;p3"/>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08" name="Google Shape;208;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209" name="Google Shape;209;p3"/>
          <p:cNvSpPr txBox="1">
            <a:spLocks noGrp="1"/>
          </p:cNvSpPr>
          <p:nvPr>
            <p:ph type="body" idx="1"/>
          </p:nvPr>
        </p:nvSpPr>
        <p:spPr>
          <a:xfrm>
            <a:off x="268025" y="1837475"/>
            <a:ext cx="11729400" cy="2320500"/>
          </a:xfrm>
          <a:prstGeom prst="rect">
            <a:avLst/>
          </a:prstGeom>
          <a:noFill/>
          <a:ln>
            <a:noFill/>
          </a:ln>
        </p:spPr>
        <p:txBody>
          <a:bodyPr spcFirstLastPara="1" wrap="square" lIns="91425" tIns="45700" rIns="91425" bIns="45700" anchor="t" anchorCtr="0">
            <a:normAutofit/>
          </a:bodyPr>
          <a:lstStyle/>
          <a:p>
            <a:pPr marL="114300" lvl="0" indent="0" algn="ctr" rtl="0">
              <a:lnSpc>
                <a:spcPct val="90000"/>
              </a:lnSpc>
              <a:spcBef>
                <a:spcPts val="1000"/>
              </a:spcBef>
              <a:spcAft>
                <a:spcPts val="0"/>
              </a:spcAft>
              <a:buSzPts val="1946"/>
              <a:buNone/>
            </a:pPr>
            <a:r>
              <a:rPr lang="en-US" sz="2400" b="1">
                <a:solidFill>
                  <a:srgbClr val="1E4E79"/>
                </a:solidFill>
              </a:rPr>
              <a:t>Mayor Pro Tem Bobby Richards and Councilmember Karen Ferlito</a:t>
            </a:r>
            <a:endParaRPr sz="2400" b="1" i="1"/>
          </a:p>
          <a:p>
            <a:pPr marL="114300" lvl="0" indent="0" algn="l" rtl="0">
              <a:lnSpc>
                <a:spcPct val="90000"/>
              </a:lnSpc>
              <a:spcBef>
                <a:spcPts val="1000"/>
              </a:spcBef>
              <a:spcAft>
                <a:spcPts val="0"/>
              </a:spcAft>
              <a:buSzPts val="1946"/>
              <a:buNone/>
            </a:pPr>
            <a:r>
              <a:rPr lang="en-US" sz="2200" i="1"/>
              <a:t>“The mission of the Housing Ad-Hoc Committee is to provide guidance as the City updates the Housing Element of its General Plan. The Committee will participate in public outreach and education; consider opportunities and incentives for development of affordable housing; and explore creative, tailored solutions to meet the City’s workforce and range of housing needs while preserving the character of Carmel by-the-Sea”</a:t>
            </a:r>
            <a:endParaRPr sz="2200"/>
          </a:p>
        </p:txBody>
      </p:sp>
      <p:grpSp>
        <p:nvGrpSpPr>
          <p:cNvPr id="210" name="Google Shape;210;p3"/>
          <p:cNvGrpSpPr/>
          <p:nvPr/>
        </p:nvGrpSpPr>
        <p:grpSpPr>
          <a:xfrm>
            <a:off x="3605219" y="4105282"/>
            <a:ext cx="5386381" cy="2325429"/>
            <a:chOff x="3224219" y="4410082"/>
            <a:chExt cx="5386381" cy="2325429"/>
          </a:xfrm>
        </p:grpSpPr>
        <p:pic>
          <p:nvPicPr>
            <p:cNvPr id="211" name="Google Shape;211;p3"/>
            <p:cNvPicPr preferRelativeResize="0"/>
            <p:nvPr/>
          </p:nvPicPr>
          <p:blipFill rotWithShape="1">
            <a:blip r:embed="rId4">
              <a:alphaModFix/>
            </a:blip>
            <a:srcRect/>
            <a:stretch/>
          </p:blipFill>
          <p:spPr>
            <a:xfrm>
              <a:off x="5806066" y="4410082"/>
              <a:ext cx="2347334" cy="2017652"/>
            </a:xfrm>
            <a:prstGeom prst="rect">
              <a:avLst/>
            </a:prstGeom>
            <a:noFill/>
            <a:ln>
              <a:noFill/>
            </a:ln>
          </p:spPr>
        </p:pic>
        <p:pic>
          <p:nvPicPr>
            <p:cNvPr id="212" name="Google Shape;212;p3"/>
            <p:cNvPicPr preferRelativeResize="0"/>
            <p:nvPr/>
          </p:nvPicPr>
          <p:blipFill rotWithShape="1">
            <a:blip r:embed="rId5">
              <a:alphaModFix/>
            </a:blip>
            <a:srcRect b="7562"/>
            <a:stretch/>
          </p:blipFill>
          <p:spPr>
            <a:xfrm>
              <a:off x="3224219" y="4410082"/>
              <a:ext cx="2124647" cy="1981665"/>
            </a:xfrm>
            <a:prstGeom prst="rect">
              <a:avLst/>
            </a:prstGeom>
            <a:noFill/>
            <a:ln>
              <a:noFill/>
            </a:ln>
          </p:spPr>
        </p:pic>
        <p:sp>
          <p:nvSpPr>
            <p:cNvPr id="213" name="Google Shape;213;p3"/>
            <p:cNvSpPr txBox="1"/>
            <p:nvPr/>
          </p:nvSpPr>
          <p:spPr>
            <a:xfrm>
              <a:off x="6263266" y="6427734"/>
              <a:ext cx="23473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2060"/>
                  </a:solidFill>
                  <a:latin typeface="Calibri"/>
                  <a:ea typeface="Calibri"/>
                  <a:cs typeface="Calibri"/>
                  <a:sym typeface="Calibri"/>
                </a:rPr>
                <a:t>kferlito@cbts.us</a:t>
              </a:r>
              <a:endParaRPr sz="1400" b="0" i="1" u="none" strike="noStrike" cap="none">
                <a:solidFill>
                  <a:srgbClr val="002060"/>
                </a:solidFill>
                <a:latin typeface="Calibri"/>
                <a:ea typeface="Calibri"/>
                <a:cs typeface="Calibri"/>
                <a:sym typeface="Calibri"/>
              </a:endParaRPr>
            </a:p>
          </p:txBody>
        </p:sp>
        <p:sp>
          <p:nvSpPr>
            <p:cNvPr id="214" name="Google Shape;214;p3"/>
            <p:cNvSpPr txBox="1"/>
            <p:nvPr/>
          </p:nvSpPr>
          <p:spPr>
            <a:xfrm>
              <a:off x="3458732" y="6427734"/>
              <a:ext cx="23473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2060"/>
                  </a:solidFill>
                  <a:latin typeface="Calibri"/>
                  <a:ea typeface="Calibri"/>
                  <a:cs typeface="Calibri"/>
                  <a:sym typeface="Calibri"/>
                </a:rPr>
                <a:t>brichards@cbts.us</a:t>
              </a:r>
              <a:endParaRPr sz="1400" b="0" i="1" u="none" strike="noStrike" cap="none">
                <a:solidFill>
                  <a:srgbClr val="002060"/>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19"/>
        <p:cNvGrpSpPr/>
        <p:nvPr/>
      </p:nvGrpSpPr>
      <p:grpSpPr>
        <a:xfrm>
          <a:off x="0" y="0"/>
          <a:ext cx="0" cy="0"/>
          <a:chOff x="0" y="0"/>
          <a:chExt cx="0" cy="0"/>
        </a:xfrm>
      </p:grpSpPr>
      <p:graphicFrame>
        <p:nvGraphicFramePr>
          <p:cNvPr id="220" name="Google Shape;220;p28"/>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Goals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21" name="Google Shape;221;p28"/>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22" name="Google Shape;222;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
        <p:nvSpPr>
          <p:cNvPr id="223" name="Google Shape;223;p28"/>
          <p:cNvSpPr txBox="1">
            <a:spLocks noGrp="1"/>
          </p:cNvSpPr>
          <p:nvPr>
            <p:ph type="body" idx="1"/>
          </p:nvPr>
        </p:nvSpPr>
        <p:spPr>
          <a:xfrm>
            <a:off x="1374650" y="1825625"/>
            <a:ext cx="9979200" cy="4641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Char char="•"/>
            </a:pPr>
            <a:r>
              <a:rPr lang="en-US" sz="2400"/>
              <a:t>Accommodate our allocation of housing units while preserving the character of the village</a:t>
            </a:r>
            <a:endParaRPr sz="2400"/>
          </a:p>
          <a:p>
            <a:pPr marL="457200" lvl="0" indent="-381000" algn="l" rtl="0">
              <a:lnSpc>
                <a:spcPct val="100000"/>
              </a:lnSpc>
              <a:spcBef>
                <a:spcPts val="0"/>
              </a:spcBef>
              <a:spcAft>
                <a:spcPts val="0"/>
              </a:spcAft>
              <a:buSzPts val="2400"/>
              <a:buChar char="•"/>
            </a:pPr>
            <a:r>
              <a:rPr lang="en-US" sz="2400"/>
              <a:t>Avoid increasing building height in the commercial district</a:t>
            </a:r>
            <a:endParaRPr sz="2400"/>
          </a:p>
          <a:p>
            <a:pPr marL="457200" lvl="0" indent="-381000" algn="l" rtl="0">
              <a:lnSpc>
                <a:spcPct val="100000"/>
              </a:lnSpc>
              <a:spcBef>
                <a:spcPts val="0"/>
              </a:spcBef>
              <a:spcAft>
                <a:spcPts val="0"/>
              </a:spcAft>
              <a:buSzPts val="2400"/>
              <a:buChar char="•"/>
            </a:pPr>
            <a:r>
              <a:rPr lang="en-US" sz="2400"/>
              <a:t>Avoid rezoning/densification in the residential district</a:t>
            </a:r>
            <a:endParaRPr sz="2400"/>
          </a:p>
          <a:p>
            <a:pPr marL="457200" lvl="0" indent="-381000" algn="l" rtl="0">
              <a:lnSpc>
                <a:spcPct val="100000"/>
              </a:lnSpc>
              <a:spcBef>
                <a:spcPts val="0"/>
              </a:spcBef>
              <a:spcAft>
                <a:spcPts val="0"/>
              </a:spcAft>
              <a:buSzPts val="2400"/>
              <a:buChar char="•"/>
            </a:pPr>
            <a:r>
              <a:rPr lang="en-US" sz="2400"/>
              <a:t>Maintain local control of development processes </a:t>
            </a:r>
            <a:endParaRPr sz="2400"/>
          </a:p>
          <a:p>
            <a:pPr marL="457200" lvl="0" indent="-381000" algn="l" rtl="0">
              <a:lnSpc>
                <a:spcPct val="100000"/>
              </a:lnSpc>
              <a:spcBef>
                <a:spcPts val="0"/>
              </a:spcBef>
              <a:spcAft>
                <a:spcPts val="0"/>
              </a:spcAft>
              <a:buSzPts val="2400"/>
              <a:buChar char="•"/>
            </a:pPr>
            <a:r>
              <a:rPr lang="en-US" sz="2400"/>
              <a:t>Protect the village against lawsuits and Builder’s Remedy</a:t>
            </a:r>
            <a:endParaRPr sz="2400"/>
          </a:p>
          <a:p>
            <a:pPr marL="457200" lvl="0" indent="-381000" algn="l" rtl="0">
              <a:lnSpc>
                <a:spcPct val="100000"/>
              </a:lnSpc>
              <a:spcBef>
                <a:spcPts val="0"/>
              </a:spcBef>
              <a:spcAft>
                <a:spcPts val="0"/>
              </a:spcAft>
              <a:buSzPts val="2400"/>
              <a:buChar char="•"/>
            </a:pPr>
            <a:r>
              <a:rPr lang="en-US" sz="2400"/>
              <a:t>Achieve a certified housing element by the mandatory deadline of December 15, 2023 (preferred)</a:t>
            </a:r>
            <a:endParaRPr sz="2400"/>
          </a:p>
          <a:p>
            <a:pPr marL="457200" lvl="0" indent="-381000" algn="l" rtl="0">
              <a:lnSpc>
                <a:spcPct val="100000"/>
              </a:lnSpc>
              <a:spcBef>
                <a:spcPts val="0"/>
              </a:spcBef>
              <a:spcAft>
                <a:spcPts val="0"/>
              </a:spcAft>
              <a:buSzPts val="2400"/>
              <a:buChar char="•"/>
            </a:pPr>
            <a:r>
              <a:rPr lang="en-US" sz="2400"/>
              <a:t>Achieve a certified housing element by April 15, 2024 (end of grace period)</a:t>
            </a:r>
            <a:endParaRPr sz="2400"/>
          </a:p>
        </p:txBody>
      </p:sp>
      <p:sp>
        <p:nvSpPr>
          <p:cNvPr id="224" name="Google Shape;224;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29"/>
        <p:cNvGrpSpPr/>
        <p:nvPr/>
      </p:nvGrpSpPr>
      <p:grpSpPr>
        <a:xfrm>
          <a:off x="0" y="0"/>
          <a:ext cx="0" cy="0"/>
          <a:chOff x="0" y="0"/>
          <a:chExt cx="0" cy="0"/>
        </a:xfrm>
      </p:grpSpPr>
      <p:graphicFrame>
        <p:nvGraphicFramePr>
          <p:cNvPr id="230" name="Google Shape;230;g2ca3add8573_3_27"/>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Consequences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31" name="Google Shape;231;g2ca3add8573_3_27"/>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32" name="Google Shape;232;g2ca3add8573_3_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33" name="Google Shape;233;g2ca3add8573_3_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234" name="Google Shape;234;g2ca3add8573_3_27"/>
          <p:cNvSpPr txBox="1">
            <a:spLocks noGrp="1"/>
          </p:cNvSpPr>
          <p:nvPr>
            <p:ph type="body" idx="1"/>
          </p:nvPr>
        </p:nvSpPr>
        <p:spPr>
          <a:xfrm>
            <a:off x="298775" y="1825625"/>
            <a:ext cx="11181000" cy="46416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1000"/>
              </a:spcBef>
              <a:spcAft>
                <a:spcPts val="0"/>
              </a:spcAft>
              <a:buSzPts val="2200"/>
              <a:buChar char="•"/>
            </a:pPr>
            <a:r>
              <a:rPr lang="en-US" sz="2200" b="1"/>
              <a:t>Portola Valley </a:t>
            </a:r>
            <a:r>
              <a:rPr lang="en-US" sz="2200"/>
              <a:t>housing element certification has been revoked</a:t>
            </a:r>
            <a:endParaRPr sz="2200"/>
          </a:p>
          <a:p>
            <a:pPr marL="457200" lvl="0" indent="-368300" algn="l" rtl="0">
              <a:lnSpc>
                <a:spcPct val="100000"/>
              </a:lnSpc>
              <a:spcBef>
                <a:spcPts val="1000"/>
              </a:spcBef>
              <a:spcAft>
                <a:spcPts val="0"/>
              </a:spcAft>
              <a:buSzPts val="2200"/>
              <a:buChar char="•"/>
            </a:pPr>
            <a:r>
              <a:rPr lang="en-US" sz="2200" b="1"/>
              <a:t>Beverly Hills </a:t>
            </a:r>
            <a:r>
              <a:rPr lang="en-US" sz="2200"/>
              <a:t>lost their ability to issue permits</a:t>
            </a:r>
            <a:endParaRPr sz="2200"/>
          </a:p>
          <a:p>
            <a:pPr marL="457200" lvl="0" indent="-368300" algn="l" rtl="0">
              <a:lnSpc>
                <a:spcPct val="100000"/>
              </a:lnSpc>
              <a:spcBef>
                <a:spcPts val="1000"/>
              </a:spcBef>
              <a:spcAft>
                <a:spcPts val="0"/>
              </a:spcAft>
              <a:buSzPts val="2200"/>
              <a:buChar char="•"/>
            </a:pPr>
            <a:r>
              <a:rPr lang="en-US" sz="2200" b="1"/>
              <a:t>Fullerton </a:t>
            </a:r>
            <a:r>
              <a:rPr lang="en-US" sz="2200"/>
              <a:t>referred to the Attorney General for failing to adopt a Housing Element</a:t>
            </a:r>
            <a:endParaRPr sz="2200"/>
          </a:p>
          <a:p>
            <a:pPr marL="457200" lvl="0" indent="-368300" algn="l" rtl="0">
              <a:lnSpc>
                <a:spcPct val="100000"/>
              </a:lnSpc>
              <a:spcBef>
                <a:spcPts val="1000"/>
              </a:spcBef>
              <a:spcAft>
                <a:spcPts val="0"/>
              </a:spcAft>
              <a:buSzPts val="2200"/>
              <a:buChar char="•"/>
            </a:pPr>
            <a:r>
              <a:rPr lang="en-US" sz="2200" b="1"/>
              <a:t>La Cañada Flintridge</a:t>
            </a:r>
            <a:r>
              <a:rPr lang="en-US" sz="2200"/>
              <a:t> referred to the Attorney General for failing to adopt a compliant housing element and denying a subsequent builder’s remedy project</a:t>
            </a:r>
            <a:endParaRPr sz="2200"/>
          </a:p>
          <a:p>
            <a:pPr marL="457200" lvl="0" indent="-368300" algn="l" rtl="0">
              <a:lnSpc>
                <a:spcPct val="100000"/>
              </a:lnSpc>
              <a:spcBef>
                <a:spcPts val="1000"/>
              </a:spcBef>
              <a:spcAft>
                <a:spcPts val="0"/>
              </a:spcAft>
              <a:buSzPts val="2200"/>
              <a:buChar char="•"/>
            </a:pPr>
            <a:r>
              <a:rPr lang="en-US" sz="2200" b="1"/>
              <a:t>Santa Monica </a:t>
            </a:r>
            <a:r>
              <a:rPr lang="en-US" sz="2200"/>
              <a:t>failed to adopt a housing element and received 16 builder’s remedy applications including a 15-story, 2,000 unit project near a rail station</a:t>
            </a:r>
            <a:endParaRPr sz="2200"/>
          </a:p>
          <a:p>
            <a:pPr marL="457200" lvl="0" indent="-368300" algn="l" rtl="0">
              <a:lnSpc>
                <a:spcPct val="100000"/>
              </a:lnSpc>
              <a:spcBef>
                <a:spcPts val="1000"/>
              </a:spcBef>
              <a:spcAft>
                <a:spcPts val="0"/>
              </a:spcAft>
              <a:buSzPts val="2200"/>
              <a:buChar char="•"/>
            </a:pPr>
            <a:r>
              <a:rPr lang="en-US" sz="2200" b="1"/>
              <a:t>Other penalties </a:t>
            </a:r>
            <a:r>
              <a:rPr lang="en-US" sz="2200"/>
              <a:t>could include fines and loss of grant funding</a:t>
            </a:r>
            <a:endParaRPr sz="2200"/>
          </a:p>
          <a:p>
            <a:pPr marL="114300" lvl="0" indent="0" algn="l" rtl="0">
              <a:lnSpc>
                <a:spcPct val="100000"/>
              </a:lnSpc>
              <a:spcBef>
                <a:spcPts val="1000"/>
              </a:spcBef>
              <a:spcAft>
                <a:spcPts val="0"/>
              </a:spcAft>
              <a:buSzPts val="1815"/>
              <a:buNone/>
            </a:pPr>
            <a:endParaRPr sz="2100" i="1"/>
          </a:p>
          <a:p>
            <a:pPr marL="114300" lvl="0" indent="0" algn="l" rtl="0">
              <a:lnSpc>
                <a:spcPct val="100000"/>
              </a:lnSpc>
              <a:spcBef>
                <a:spcPts val="1000"/>
              </a:spcBef>
              <a:spcAft>
                <a:spcPts val="0"/>
              </a:spcAft>
              <a:buSzPts val="1815"/>
              <a:buNone/>
            </a:pPr>
            <a:r>
              <a:rPr lang="en-US" sz="2100" i="1">
                <a:latin typeface="Calibri"/>
                <a:ea typeface="Calibri"/>
                <a:cs typeface="Calibri"/>
                <a:sym typeface="Calibri"/>
              </a:rPr>
              <a:t>https://www.hcd.ca.gov/planning-and-community-development/accountability-and-enforcement</a:t>
            </a:r>
            <a:endParaRPr sz="2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39"/>
        <p:cNvGrpSpPr/>
        <p:nvPr/>
      </p:nvGrpSpPr>
      <p:grpSpPr>
        <a:xfrm>
          <a:off x="0" y="0"/>
          <a:ext cx="0" cy="0"/>
          <a:chOff x="0" y="0"/>
          <a:chExt cx="0" cy="0"/>
        </a:xfrm>
      </p:grpSpPr>
      <p:sp>
        <p:nvSpPr>
          <p:cNvPr id="240" name="Google Shape;240;g2bf8aa24ba0_0_0"/>
          <p:cNvSpPr txBox="1">
            <a:spLocks noGrp="1"/>
          </p:cNvSpPr>
          <p:nvPr>
            <p:ph type="body" idx="1"/>
          </p:nvPr>
        </p:nvSpPr>
        <p:spPr>
          <a:xfrm>
            <a:off x="838200" y="1597500"/>
            <a:ext cx="10515600" cy="49677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1000"/>
              </a:spcBef>
              <a:spcAft>
                <a:spcPts val="0"/>
              </a:spcAft>
              <a:buSzPts val="2200"/>
              <a:buChar char="•"/>
            </a:pPr>
            <a:r>
              <a:rPr lang="en-US" sz="2200" b="1"/>
              <a:t>January 4, 2022 </a:t>
            </a:r>
            <a:r>
              <a:rPr lang="en-US" sz="2200"/>
              <a:t>City Council Meeting -</a:t>
            </a:r>
            <a:r>
              <a:rPr lang="en-US" sz="2200" b="1"/>
              <a:t> </a:t>
            </a:r>
            <a:r>
              <a:rPr lang="en-US" sz="2200">
                <a:solidFill>
                  <a:schemeClr val="accent5"/>
                </a:solidFill>
              </a:rPr>
              <a:t>RHNA and Senate Bills Presentation</a:t>
            </a:r>
            <a:endParaRPr sz="2200" b="1"/>
          </a:p>
          <a:p>
            <a:pPr marL="457200" lvl="0" indent="-368300" algn="l" rtl="0">
              <a:lnSpc>
                <a:spcPct val="100000"/>
              </a:lnSpc>
              <a:spcBef>
                <a:spcPts val="0"/>
              </a:spcBef>
              <a:spcAft>
                <a:spcPts val="0"/>
              </a:spcAft>
              <a:buSzPts val="2200"/>
              <a:buChar char="•"/>
            </a:pPr>
            <a:r>
              <a:rPr lang="en-US" sz="2200" b="1"/>
              <a:t>November 17, 2022</a:t>
            </a:r>
            <a:r>
              <a:rPr lang="en-US" sz="2200"/>
              <a:t> Community Meeting - </a:t>
            </a:r>
            <a:r>
              <a:rPr lang="en-US" sz="2200">
                <a:solidFill>
                  <a:schemeClr val="accent5"/>
                </a:solidFill>
              </a:rPr>
              <a:t>Project Kick off</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February 7, 2023</a:t>
            </a:r>
            <a:r>
              <a:rPr lang="en-US" sz="2200"/>
              <a:t> City Council Meeting - </a:t>
            </a:r>
            <a:r>
              <a:rPr lang="en-US" sz="2200">
                <a:solidFill>
                  <a:schemeClr val="accent5"/>
                </a:solidFill>
              </a:rPr>
              <a:t>ECONorthwest Feasibility Study</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February 28, 2023</a:t>
            </a:r>
            <a:r>
              <a:rPr lang="en-US" sz="2200"/>
              <a:t> Community Meeting - </a:t>
            </a:r>
            <a:r>
              <a:rPr lang="en-US" sz="2200">
                <a:solidFill>
                  <a:schemeClr val="accent5"/>
                </a:solidFill>
              </a:rPr>
              <a:t>Development constraints/incentives</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April 6, 2023</a:t>
            </a:r>
            <a:r>
              <a:rPr lang="en-US" sz="2200"/>
              <a:t> Community Meeting - </a:t>
            </a:r>
            <a:r>
              <a:rPr lang="en-US" sz="2200">
                <a:solidFill>
                  <a:schemeClr val="accent5"/>
                </a:solidFill>
              </a:rPr>
              <a:t>5th cycle Housing Element overview</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May 24, 2023</a:t>
            </a:r>
            <a:r>
              <a:rPr lang="en-US" sz="2200"/>
              <a:t> Community Meeting - </a:t>
            </a:r>
            <a:r>
              <a:rPr lang="en-US" sz="2200">
                <a:solidFill>
                  <a:schemeClr val="accent5"/>
                </a:solidFill>
              </a:rPr>
              <a:t>Housing needs, Housing sites, Policies/Programs</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June 15, 2023 </a:t>
            </a:r>
            <a:r>
              <a:rPr lang="en-US" sz="2200"/>
              <a:t>Joint Planning Commission/City Council Meeting - </a:t>
            </a:r>
            <a:r>
              <a:rPr lang="en-US" sz="2200">
                <a:solidFill>
                  <a:schemeClr val="accent5"/>
                </a:solidFill>
              </a:rPr>
              <a:t>Review Draft</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July 11, 2023</a:t>
            </a:r>
            <a:r>
              <a:rPr lang="en-US" sz="2200"/>
              <a:t> City Council Meeting - </a:t>
            </a:r>
            <a:r>
              <a:rPr lang="en-US" sz="2200">
                <a:solidFill>
                  <a:schemeClr val="accent5"/>
                </a:solidFill>
              </a:rPr>
              <a:t>Revisions to draft</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August 1, 2023</a:t>
            </a:r>
            <a:r>
              <a:rPr lang="en-US" sz="2200"/>
              <a:t> City Council Meeting - </a:t>
            </a:r>
            <a:r>
              <a:rPr lang="en-US" sz="2200">
                <a:solidFill>
                  <a:srgbClr val="FF0000"/>
                </a:solidFill>
              </a:rPr>
              <a:t>Final draft, authorization to submit to HCD</a:t>
            </a:r>
            <a:endParaRPr sz="2200">
              <a:solidFill>
                <a:srgbClr val="FF0000"/>
              </a:solidFill>
            </a:endParaRPr>
          </a:p>
          <a:p>
            <a:pPr marL="457200" lvl="0" indent="-368300" algn="l" rtl="0">
              <a:lnSpc>
                <a:spcPct val="100000"/>
              </a:lnSpc>
              <a:spcBef>
                <a:spcPts val="0"/>
              </a:spcBef>
              <a:spcAft>
                <a:spcPts val="0"/>
              </a:spcAft>
              <a:buSzPts val="2200"/>
              <a:buChar char="•"/>
            </a:pPr>
            <a:r>
              <a:rPr lang="en-US" sz="2200" b="1"/>
              <a:t>November 13, 2023</a:t>
            </a:r>
            <a:r>
              <a:rPr lang="en-US" sz="2200"/>
              <a:t> City Council Meeting - </a:t>
            </a:r>
            <a:r>
              <a:rPr lang="en-US" sz="2200">
                <a:solidFill>
                  <a:schemeClr val="accent5"/>
                </a:solidFill>
              </a:rPr>
              <a:t>Review HCD 90-day findings letter</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January 9, 2024</a:t>
            </a:r>
            <a:r>
              <a:rPr lang="en-US" sz="2200"/>
              <a:t> City Council Meeting - </a:t>
            </a:r>
            <a:r>
              <a:rPr lang="en-US" sz="2200">
                <a:solidFill>
                  <a:schemeClr val="accent5"/>
                </a:solidFill>
              </a:rPr>
              <a:t>Update on revisions</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March 5, 2024</a:t>
            </a:r>
            <a:r>
              <a:rPr lang="en-US" sz="2200"/>
              <a:t> City Council Meeting - </a:t>
            </a:r>
            <a:r>
              <a:rPr lang="en-US" sz="2200">
                <a:solidFill>
                  <a:schemeClr val="accent5"/>
                </a:solidFill>
              </a:rPr>
              <a:t>Update on revisions</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April 2, 2024</a:t>
            </a:r>
            <a:r>
              <a:rPr lang="en-US" sz="2200"/>
              <a:t> City Council Meeting - </a:t>
            </a:r>
            <a:r>
              <a:rPr lang="en-US" sz="2200">
                <a:solidFill>
                  <a:schemeClr val="accent5"/>
                </a:solidFill>
              </a:rPr>
              <a:t>Update on revisions</a:t>
            </a:r>
            <a:endParaRPr sz="2200">
              <a:solidFill>
                <a:schemeClr val="accent5"/>
              </a:solidFill>
            </a:endParaRPr>
          </a:p>
          <a:p>
            <a:pPr marL="457200" lvl="0" indent="-368300" algn="l" rtl="0">
              <a:lnSpc>
                <a:spcPct val="100000"/>
              </a:lnSpc>
              <a:spcBef>
                <a:spcPts val="0"/>
              </a:spcBef>
              <a:spcAft>
                <a:spcPts val="0"/>
              </a:spcAft>
              <a:buSzPts val="2200"/>
              <a:buChar char="•"/>
            </a:pPr>
            <a:r>
              <a:rPr lang="en-US" sz="2200" b="1"/>
              <a:t>April 8, 2024</a:t>
            </a:r>
            <a:r>
              <a:rPr lang="en-US" sz="2200"/>
              <a:t> City Council Meeting - </a:t>
            </a:r>
            <a:r>
              <a:rPr lang="en-US" sz="2200">
                <a:solidFill>
                  <a:srgbClr val="FF0000"/>
                </a:solidFill>
              </a:rPr>
              <a:t>Adoption hearings (14th Meeting)</a:t>
            </a:r>
            <a:endParaRPr sz="2200">
              <a:solidFill>
                <a:srgbClr val="FF0000"/>
              </a:solidFill>
            </a:endParaRPr>
          </a:p>
        </p:txBody>
      </p:sp>
      <p:graphicFrame>
        <p:nvGraphicFramePr>
          <p:cNvPr id="241" name="Google Shape;241;g2bf8aa24ba0_0_0"/>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Community Engagement: Meetings</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42" name="Google Shape;242;g2bf8aa24ba0_0_0"/>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43" name="Google Shape;243;g2bf8aa24ba0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44" name="Google Shape;244;g2bf8aa24ba0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49"/>
        <p:cNvGrpSpPr/>
        <p:nvPr/>
      </p:nvGrpSpPr>
      <p:grpSpPr>
        <a:xfrm>
          <a:off x="0" y="0"/>
          <a:ext cx="0" cy="0"/>
          <a:chOff x="0" y="0"/>
          <a:chExt cx="0" cy="0"/>
        </a:xfrm>
      </p:grpSpPr>
      <p:graphicFrame>
        <p:nvGraphicFramePr>
          <p:cNvPr id="250" name="Google Shape;250;p14"/>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Community Engagement: Communication</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51" name="Google Shape;251;p14"/>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52" name="Google Shape;252;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253" name="Google Shape;253;p14"/>
          <p:cNvSpPr txBox="1">
            <a:spLocks noGrp="1"/>
          </p:cNvSpPr>
          <p:nvPr>
            <p:ph type="body" idx="1"/>
          </p:nvPr>
        </p:nvSpPr>
        <p:spPr>
          <a:xfrm>
            <a:off x="100478" y="1722852"/>
            <a:ext cx="11253321" cy="4062311"/>
          </a:xfrm>
          <a:prstGeom prst="rect">
            <a:avLst/>
          </a:prstGeom>
          <a:noFill/>
          <a:ln>
            <a:noFill/>
          </a:ln>
        </p:spPr>
        <p:txBody>
          <a:bodyPr spcFirstLastPara="1" wrap="square" lIns="91425" tIns="45700" rIns="91425" bIns="45700" anchor="t" anchorCtr="0">
            <a:normAutofit/>
          </a:bodyPr>
          <a:lstStyle/>
          <a:p>
            <a:pPr marL="571500" lvl="1" indent="0" algn="l" rtl="0">
              <a:lnSpc>
                <a:spcPct val="90000"/>
              </a:lnSpc>
              <a:spcBef>
                <a:spcPts val="500"/>
              </a:spcBef>
              <a:spcAft>
                <a:spcPts val="0"/>
              </a:spcAft>
              <a:buSzPts val="1800"/>
              <a:buNone/>
            </a:pPr>
            <a:endParaRPr/>
          </a:p>
          <a:p>
            <a:pPr marL="114300" lvl="1" indent="0" algn="l" rtl="0">
              <a:lnSpc>
                <a:spcPct val="90000"/>
              </a:lnSpc>
              <a:spcBef>
                <a:spcPts val="1000"/>
              </a:spcBef>
              <a:spcAft>
                <a:spcPts val="0"/>
              </a:spcAft>
              <a:buSzPts val="1800"/>
              <a:buNone/>
            </a:pPr>
            <a:endParaRPr/>
          </a:p>
          <a:p>
            <a:pPr marL="114300" lvl="0" indent="0" algn="l" rtl="0">
              <a:lnSpc>
                <a:spcPct val="90000"/>
              </a:lnSpc>
              <a:spcBef>
                <a:spcPts val="1000"/>
              </a:spcBef>
              <a:spcAft>
                <a:spcPts val="0"/>
              </a:spcAft>
              <a:buSzPts val="1800"/>
              <a:buNone/>
            </a:pPr>
            <a:endParaRPr/>
          </a:p>
        </p:txBody>
      </p:sp>
      <p:pic>
        <p:nvPicPr>
          <p:cNvPr id="254" name="Google Shape;254;p14"/>
          <p:cNvPicPr preferRelativeResize="0"/>
          <p:nvPr/>
        </p:nvPicPr>
        <p:blipFill rotWithShape="1">
          <a:blip r:embed="rId4">
            <a:alphaModFix/>
          </a:blip>
          <a:srcRect/>
          <a:stretch/>
        </p:blipFill>
        <p:spPr>
          <a:xfrm>
            <a:off x="655064" y="3938750"/>
            <a:ext cx="2124825" cy="235617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55" name="Google Shape;255;p14"/>
          <p:cNvSpPr txBox="1">
            <a:spLocks noGrp="1"/>
          </p:cNvSpPr>
          <p:nvPr>
            <p:ph type="body" idx="1"/>
          </p:nvPr>
        </p:nvSpPr>
        <p:spPr>
          <a:xfrm>
            <a:off x="3472400" y="1631475"/>
            <a:ext cx="8333700" cy="5226600"/>
          </a:xfrm>
          <a:prstGeom prst="rect">
            <a:avLst/>
          </a:prstGeom>
          <a:noFill/>
          <a:ln>
            <a:noFill/>
          </a:ln>
        </p:spPr>
        <p:txBody>
          <a:bodyPr spcFirstLastPara="1" wrap="square" lIns="91425" tIns="45700" rIns="91425" bIns="45700" anchor="t" anchorCtr="0">
            <a:noAutofit/>
          </a:bodyPr>
          <a:lstStyle/>
          <a:p>
            <a:pPr marL="457200" lvl="1" indent="-330200" algn="l" rtl="0">
              <a:lnSpc>
                <a:spcPct val="90000"/>
              </a:lnSpc>
              <a:spcBef>
                <a:spcPts val="500"/>
              </a:spcBef>
              <a:spcAft>
                <a:spcPts val="0"/>
              </a:spcAft>
              <a:buSzPts val="1600"/>
              <a:buChar char="•"/>
            </a:pPr>
            <a:r>
              <a:rPr lang="en-US" sz="1600"/>
              <a:t>Dedicated project website </a:t>
            </a:r>
            <a:endParaRPr sz="1600"/>
          </a:p>
          <a:p>
            <a:pPr marL="914400" lvl="1" indent="-330200" algn="l" rtl="0">
              <a:lnSpc>
                <a:spcPct val="90000"/>
              </a:lnSpc>
              <a:spcBef>
                <a:spcPts val="500"/>
              </a:spcBef>
              <a:spcAft>
                <a:spcPts val="0"/>
              </a:spcAft>
              <a:buSzPts val="1600"/>
              <a:buChar char="•"/>
            </a:pPr>
            <a:r>
              <a:rPr lang="en-US" sz="1600"/>
              <a:t>H.O.M.E (Housing Opportunities Made Easier)</a:t>
            </a:r>
            <a:endParaRPr sz="1600"/>
          </a:p>
          <a:p>
            <a:pPr marL="914400" lvl="1" indent="-330200" algn="l" rtl="0">
              <a:lnSpc>
                <a:spcPct val="90000"/>
              </a:lnSpc>
              <a:spcBef>
                <a:spcPts val="500"/>
              </a:spcBef>
              <a:spcAft>
                <a:spcPts val="0"/>
              </a:spcAft>
              <a:buSzPts val="1600"/>
              <a:buChar char="•"/>
            </a:pPr>
            <a:r>
              <a:rPr lang="en-US" sz="1600" u="sng">
                <a:solidFill>
                  <a:schemeClr val="hlink"/>
                </a:solidFill>
                <a:hlinkClick r:id="rId5"/>
              </a:rPr>
              <a:t>https://homecarmelbythesea.com/</a:t>
            </a:r>
            <a:endParaRPr sz="1600"/>
          </a:p>
          <a:p>
            <a:pPr marL="457200" lvl="0" indent="-330200" algn="l" rtl="0">
              <a:lnSpc>
                <a:spcPct val="90000"/>
              </a:lnSpc>
              <a:spcBef>
                <a:spcPts val="1000"/>
              </a:spcBef>
              <a:spcAft>
                <a:spcPts val="0"/>
              </a:spcAft>
              <a:buSzPts val="1600"/>
              <a:buChar char="•"/>
            </a:pPr>
            <a:r>
              <a:rPr lang="en-US" sz="1600"/>
              <a:t>Official City website</a:t>
            </a:r>
            <a:endParaRPr sz="1600"/>
          </a:p>
          <a:p>
            <a:pPr marL="914400" lvl="1" indent="-330200" algn="l" rtl="0">
              <a:lnSpc>
                <a:spcPct val="90000"/>
              </a:lnSpc>
              <a:spcBef>
                <a:spcPts val="500"/>
              </a:spcBef>
              <a:spcAft>
                <a:spcPts val="0"/>
              </a:spcAft>
              <a:buSzPts val="1600"/>
              <a:buChar char="•"/>
            </a:pPr>
            <a:r>
              <a:rPr lang="en-US" sz="1600" u="sng">
                <a:solidFill>
                  <a:schemeClr val="hlink"/>
                </a:solidFill>
                <a:hlinkClick r:id="rId6"/>
              </a:rPr>
              <a:t>https://ci.carmel.ca.us/post/long-range-planning-initiatives</a:t>
            </a:r>
            <a:r>
              <a:rPr lang="en-US" sz="1600"/>
              <a:t> </a:t>
            </a:r>
            <a:endParaRPr sz="1600"/>
          </a:p>
          <a:p>
            <a:pPr marL="914400" lvl="1" indent="-330200" algn="l" rtl="0">
              <a:lnSpc>
                <a:spcPct val="90000"/>
              </a:lnSpc>
              <a:spcBef>
                <a:spcPts val="500"/>
              </a:spcBef>
              <a:spcAft>
                <a:spcPts val="0"/>
              </a:spcAft>
              <a:buSzPts val="1600"/>
              <a:buChar char="•"/>
            </a:pPr>
            <a:r>
              <a:rPr lang="en-US" sz="1600" u="sng">
                <a:solidFill>
                  <a:schemeClr val="hlink"/>
                </a:solidFill>
                <a:hlinkClick r:id="rId7"/>
              </a:rPr>
              <a:t>https://ci.carmel.ca.us/meetings</a:t>
            </a:r>
            <a:r>
              <a:rPr lang="en-US" sz="1600"/>
              <a:t> </a:t>
            </a:r>
            <a:endParaRPr sz="1600"/>
          </a:p>
          <a:p>
            <a:pPr marL="457200" lvl="1" indent="-330200" algn="l" rtl="0">
              <a:lnSpc>
                <a:spcPct val="90000"/>
              </a:lnSpc>
              <a:spcBef>
                <a:spcPts val="500"/>
              </a:spcBef>
              <a:spcAft>
                <a:spcPts val="0"/>
              </a:spcAft>
              <a:buSzPts val="1600"/>
              <a:buChar char="•"/>
            </a:pPr>
            <a:r>
              <a:rPr lang="en-US" sz="1600"/>
              <a:t>City Council, Planning Commission, &amp; Housing listservs</a:t>
            </a:r>
            <a:endParaRPr sz="1600"/>
          </a:p>
          <a:p>
            <a:pPr marL="457200" lvl="1" indent="-330200" algn="l" rtl="0">
              <a:lnSpc>
                <a:spcPct val="90000"/>
              </a:lnSpc>
              <a:spcBef>
                <a:spcPts val="500"/>
              </a:spcBef>
              <a:spcAft>
                <a:spcPts val="0"/>
              </a:spcAft>
              <a:buSzPts val="1600"/>
              <a:buChar char="•"/>
            </a:pPr>
            <a:r>
              <a:rPr lang="en-US" sz="1600"/>
              <a:t>Tribal outreach</a:t>
            </a:r>
            <a:endParaRPr sz="1600"/>
          </a:p>
          <a:p>
            <a:pPr marL="457200" lvl="1" indent="-330200" algn="l" rtl="0">
              <a:lnSpc>
                <a:spcPct val="90000"/>
              </a:lnSpc>
              <a:spcBef>
                <a:spcPts val="500"/>
              </a:spcBef>
              <a:spcAft>
                <a:spcPts val="0"/>
              </a:spcAft>
              <a:buSzPts val="1600"/>
              <a:buChar char="•"/>
            </a:pPr>
            <a:r>
              <a:rPr lang="en-US" sz="1600"/>
              <a:t>Weekly Friday Letter / VLOG</a:t>
            </a:r>
            <a:endParaRPr sz="1600"/>
          </a:p>
          <a:p>
            <a:pPr marL="457200" lvl="1" indent="-330200" algn="l" rtl="0">
              <a:lnSpc>
                <a:spcPct val="90000"/>
              </a:lnSpc>
              <a:spcBef>
                <a:spcPts val="500"/>
              </a:spcBef>
              <a:spcAft>
                <a:spcPts val="0"/>
              </a:spcAft>
              <a:buSzPts val="1600"/>
              <a:buChar char="•"/>
            </a:pPr>
            <a:r>
              <a:rPr lang="en-US" sz="1600"/>
              <a:t>City YouTube channel</a:t>
            </a:r>
            <a:endParaRPr sz="1600"/>
          </a:p>
          <a:p>
            <a:pPr marL="914400" lvl="1" indent="-330200" algn="l" rtl="0">
              <a:lnSpc>
                <a:spcPct val="90000"/>
              </a:lnSpc>
              <a:spcBef>
                <a:spcPts val="500"/>
              </a:spcBef>
              <a:spcAft>
                <a:spcPts val="0"/>
              </a:spcAft>
              <a:buSzPts val="1600"/>
              <a:buChar char="•"/>
            </a:pPr>
            <a:r>
              <a:rPr lang="en-US" sz="1600" u="sng">
                <a:solidFill>
                  <a:schemeClr val="hlink"/>
                </a:solidFill>
                <a:hlinkClick r:id="rId8"/>
              </a:rPr>
              <a:t>https://www.youtube.com/@CityofCarmelbytheSea</a:t>
            </a:r>
            <a:r>
              <a:rPr lang="en-US" sz="1600"/>
              <a:t> </a:t>
            </a:r>
            <a:endParaRPr sz="1600"/>
          </a:p>
          <a:p>
            <a:pPr marL="457200" lvl="1" indent="-330200" algn="l" rtl="0">
              <a:lnSpc>
                <a:spcPct val="90000"/>
              </a:lnSpc>
              <a:spcBef>
                <a:spcPts val="500"/>
              </a:spcBef>
              <a:spcAft>
                <a:spcPts val="0"/>
              </a:spcAft>
              <a:buSzPts val="1600"/>
              <a:buChar char="•"/>
            </a:pPr>
            <a:r>
              <a:rPr lang="en-US" sz="1600"/>
              <a:t>Reader’s Guides</a:t>
            </a:r>
            <a:endParaRPr sz="1600"/>
          </a:p>
          <a:p>
            <a:pPr marL="457200" lvl="1" indent="-330200" algn="l" rtl="0">
              <a:lnSpc>
                <a:spcPct val="90000"/>
              </a:lnSpc>
              <a:spcBef>
                <a:spcPts val="500"/>
              </a:spcBef>
              <a:spcAft>
                <a:spcPts val="0"/>
              </a:spcAft>
              <a:buSzPts val="1600"/>
              <a:buChar char="•"/>
            </a:pPr>
            <a:r>
              <a:rPr lang="en-US" sz="1600"/>
              <a:t>Carmel Pine Cone</a:t>
            </a:r>
            <a:endParaRPr sz="1600"/>
          </a:p>
          <a:p>
            <a:pPr marL="457200" lvl="1" indent="-330200" algn="l" rtl="0">
              <a:lnSpc>
                <a:spcPct val="90000"/>
              </a:lnSpc>
              <a:spcBef>
                <a:spcPts val="500"/>
              </a:spcBef>
              <a:spcAft>
                <a:spcPts val="0"/>
              </a:spcAft>
              <a:buSzPts val="1600"/>
              <a:buChar char="•"/>
            </a:pPr>
            <a:r>
              <a:rPr lang="en-US" sz="1600"/>
              <a:t>Carmel Farmers Market Booth</a:t>
            </a:r>
            <a:endParaRPr sz="1600"/>
          </a:p>
          <a:p>
            <a:pPr marL="457200" lvl="1" indent="-330200" algn="l" rtl="0">
              <a:lnSpc>
                <a:spcPct val="90000"/>
              </a:lnSpc>
              <a:spcBef>
                <a:spcPts val="500"/>
              </a:spcBef>
              <a:spcAft>
                <a:spcPts val="0"/>
              </a:spcAft>
              <a:buSzPts val="1600"/>
              <a:buChar char="•"/>
            </a:pPr>
            <a:r>
              <a:rPr lang="en-US" sz="1600"/>
              <a:t>Carmel Chamber of Commerce Survey</a:t>
            </a:r>
            <a:endParaRPr sz="1600"/>
          </a:p>
          <a:p>
            <a:pPr marL="457200" lvl="1" indent="-330200" algn="l" rtl="0">
              <a:lnSpc>
                <a:spcPct val="90000"/>
              </a:lnSpc>
              <a:spcBef>
                <a:spcPts val="500"/>
              </a:spcBef>
              <a:spcAft>
                <a:spcPts val="0"/>
              </a:spcAft>
              <a:buSzPts val="1600"/>
              <a:buChar char="•"/>
            </a:pPr>
            <a:r>
              <a:rPr lang="en-US" sz="1600"/>
              <a:t>Door-to-Door Downtown Survey</a:t>
            </a:r>
            <a:endParaRPr sz="1600"/>
          </a:p>
          <a:p>
            <a:pPr marL="457200" lvl="1" indent="-330200" algn="l" rtl="0">
              <a:lnSpc>
                <a:spcPct val="90000"/>
              </a:lnSpc>
              <a:spcBef>
                <a:spcPts val="500"/>
              </a:spcBef>
              <a:spcAft>
                <a:spcPts val="0"/>
              </a:spcAft>
              <a:buSzPts val="1600"/>
              <a:buChar char="•"/>
            </a:pPr>
            <a:r>
              <a:rPr lang="en-US" sz="1600"/>
              <a:t>Letters mailed to property owners of potential housing sites</a:t>
            </a:r>
            <a:endParaRPr sz="1600"/>
          </a:p>
        </p:txBody>
      </p:sp>
      <p:pic>
        <p:nvPicPr>
          <p:cNvPr id="256" name="Google Shape;256;p14"/>
          <p:cNvPicPr preferRelativeResize="0"/>
          <p:nvPr/>
        </p:nvPicPr>
        <p:blipFill rotWithShape="1">
          <a:blip r:embed="rId9">
            <a:alphaModFix/>
          </a:blip>
          <a:srcRect/>
          <a:stretch/>
        </p:blipFill>
        <p:spPr>
          <a:xfrm>
            <a:off x="211800" y="1827618"/>
            <a:ext cx="3011356" cy="1628504"/>
          </a:xfrm>
          <a:prstGeom prst="rect">
            <a:avLst/>
          </a:prstGeom>
          <a:noFill/>
          <a:ln>
            <a:noFill/>
          </a:ln>
        </p:spPr>
      </p:pic>
      <p:cxnSp>
        <p:nvCxnSpPr>
          <p:cNvPr id="257" name="Google Shape;257;p14"/>
          <p:cNvCxnSpPr>
            <a:stCxn id="256" idx="3"/>
          </p:cNvCxnSpPr>
          <p:nvPr/>
        </p:nvCxnSpPr>
        <p:spPr>
          <a:xfrm>
            <a:off x="3223156" y="2641870"/>
            <a:ext cx="501900" cy="808800"/>
          </a:xfrm>
          <a:prstGeom prst="straightConnector1">
            <a:avLst/>
          </a:prstGeom>
          <a:noFill/>
          <a:ln w="28575" cap="flat" cmpd="sng">
            <a:solidFill>
              <a:schemeClr val="accent5"/>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62"/>
        <p:cNvGrpSpPr/>
        <p:nvPr/>
      </p:nvGrpSpPr>
      <p:grpSpPr>
        <a:xfrm>
          <a:off x="0" y="0"/>
          <a:ext cx="0" cy="0"/>
          <a:chOff x="0" y="0"/>
          <a:chExt cx="0" cy="0"/>
        </a:xfrm>
      </p:grpSpPr>
      <p:graphicFrame>
        <p:nvGraphicFramePr>
          <p:cNvPr id="263" name="Google Shape;263;g2ca3add8573_1_22"/>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Community Engagement: Survey/Farmer’s Market</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64" name="Google Shape;264;g2ca3add8573_1_22"/>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65" name="Google Shape;265;g2ca3add8573_1_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266" name="Google Shape;266;g2ca3add8573_1_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pic>
        <p:nvPicPr>
          <p:cNvPr id="267" name="Google Shape;267;g2ca3add8573_1_22"/>
          <p:cNvPicPr preferRelativeResize="0"/>
          <p:nvPr/>
        </p:nvPicPr>
        <p:blipFill rotWithShape="1">
          <a:blip r:embed="rId4">
            <a:alphaModFix/>
          </a:blip>
          <a:srcRect/>
          <a:stretch/>
        </p:blipFill>
        <p:spPr>
          <a:xfrm>
            <a:off x="644350" y="1850925"/>
            <a:ext cx="3608000" cy="4638849"/>
          </a:xfrm>
          <a:prstGeom prst="rect">
            <a:avLst/>
          </a:prstGeom>
          <a:noFill/>
          <a:ln>
            <a:noFill/>
          </a:ln>
        </p:spPr>
      </p:pic>
      <p:pic>
        <p:nvPicPr>
          <p:cNvPr id="268" name="Google Shape;268;g2ca3add8573_1_22"/>
          <p:cNvPicPr preferRelativeResize="0"/>
          <p:nvPr/>
        </p:nvPicPr>
        <p:blipFill rotWithShape="1">
          <a:blip r:embed="rId5">
            <a:alphaModFix/>
          </a:blip>
          <a:srcRect/>
          <a:stretch/>
        </p:blipFill>
        <p:spPr>
          <a:xfrm>
            <a:off x="5309925" y="2117718"/>
            <a:ext cx="5457825" cy="4105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73"/>
        <p:cNvGrpSpPr/>
        <p:nvPr/>
      </p:nvGrpSpPr>
      <p:grpSpPr>
        <a:xfrm>
          <a:off x="0" y="0"/>
          <a:ext cx="0" cy="0"/>
          <a:chOff x="0" y="0"/>
          <a:chExt cx="0" cy="0"/>
        </a:xfrm>
      </p:grpSpPr>
      <p:graphicFrame>
        <p:nvGraphicFramePr>
          <p:cNvPr id="274" name="Google Shape;274;p23"/>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Community Resources Online</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75" name="Google Shape;275;p23"/>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76" name="Google Shape;276;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
        <p:nvSpPr>
          <p:cNvPr id="277" name="Google Shape;277;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grpSp>
        <p:nvGrpSpPr>
          <p:cNvPr id="278" name="Google Shape;278;p23"/>
          <p:cNvGrpSpPr/>
          <p:nvPr/>
        </p:nvGrpSpPr>
        <p:grpSpPr>
          <a:xfrm>
            <a:off x="5878975" y="1797976"/>
            <a:ext cx="6308100" cy="4408124"/>
            <a:chOff x="5878975" y="1645576"/>
            <a:chExt cx="6308100" cy="4408124"/>
          </a:xfrm>
        </p:grpSpPr>
        <p:grpSp>
          <p:nvGrpSpPr>
            <p:cNvPr id="279" name="Google Shape;279;p23"/>
            <p:cNvGrpSpPr/>
            <p:nvPr/>
          </p:nvGrpSpPr>
          <p:grpSpPr>
            <a:xfrm>
              <a:off x="6506020" y="1645576"/>
              <a:ext cx="5386445" cy="4062256"/>
              <a:chOff x="4393613" y="1722850"/>
              <a:chExt cx="7629525" cy="4991100"/>
            </a:xfrm>
          </p:grpSpPr>
          <p:pic>
            <p:nvPicPr>
              <p:cNvPr id="280" name="Google Shape;280;p23"/>
              <p:cNvPicPr preferRelativeResize="0"/>
              <p:nvPr/>
            </p:nvPicPr>
            <p:blipFill rotWithShape="1">
              <a:blip r:embed="rId4">
                <a:alphaModFix/>
              </a:blip>
              <a:srcRect/>
              <a:stretch/>
            </p:blipFill>
            <p:spPr>
              <a:xfrm>
                <a:off x="4393613" y="1722850"/>
                <a:ext cx="7629525" cy="1885950"/>
              </a:xfrm>
              <a:prstGeom prst="rect">
                <a:avLst/>
              </a:prstGeom>
              <a:noFill/>
              <a:ln>
                <a:noFill/>
              </a:ln>
            </p:spPr>
          </p:pic>
          <p:pic>
            <p:nvPicPr>
              <p:cNvPr id="281" name="Google Shape;281;p23"/>
              <p:cNvPicPr preferRelativeResize="0"/>
              <p:nvPr/>
            </p:nvPicPr>
            <p:blipFill rotWithShape="1">
              <a:blip r:embed="rId5">
                <a:alphaModFix/>
              </a:blip>
              <a:srcRect/>
              <a:stretch/>
            </p:blipFill>
            <p:spPr>
              <a:xfrm>
                <a:off x="4393625" y="3532600"/>
                <a:ext cx="6648450" cy="3181350"/>
              </a:xfrm>
              <a:prstGeom prst="rect">
                <a:avLst/>
              </a:prstGeom>
              <a:noFill/>
              <a:ln>
                <a:noFill/>
              </a:ln>
            </p:spPr>
          </p:pic>
        </p:grpSp>
        <p:sp>
          <p:nvSpPr>
            <p:cNvPr id="282" name="Google Shape;282;p23"/>
            <p:cNvSpPr txBox="1"/>
            <p:nvPr/>
          </p:nvSpPr>
          <p:spPr>
            <a:xfrm>
              <a:off x="5878975" y="5582700"/>
              <a:ext cx="6308100" cy="471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5"/>
                  </a:solidFill>
                  <a:latin typeface="Calibri"/>
                  <a:ea typeface="Calibri"/>
                  <a:cs typeface="Calibri"/>
                  <a:sym typeface="Calibri"/>
                </a:rPr>
                <a:t>https://ci.carmel.ca.us/post/long-range-planning-initiatives</a:t>
              </a:r>
              <a:endParaRPr sz="2000" b="0" i="0" u="none" strike="noStrike" cap="none">
                <a:solidFill>
                  <a:schemeClr val="accent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grpSp>
      <p:grpSp>
        <p:nvGrpSpPr>
          <p:cNvPr id="283" name="Google Shape;283;p23"/>
          <p:cNvGrpSpPr/>
          <p:nvPr/>
        </p:nvGrpSpPr>
        <p:grpSpPr>
          <a:xfrm>
            <a:off x="516303" y="1909350"/>
            <a:ext cx="5386748" cy="3065911"/>
            <a:chOff x="516303" y="2214150"/>
            <a:chExt cx="5386748" cy="3065911"/>
          </a:xfrm>
        </p:grpSpPr>
        <p:pic>
          <p:nvPicPr>
            <p:cNvPr id="284" name="Google Shape;284;p23"/>
            <p:cNvPicPr preferRelativeResize="0"/>
            <p:nvPr/>
          </p:nvPicPr>
          <p:blipFill rotWithShape="1">
            <a:blip r:embed="rId6">
              <a:alphaModFix/>
            </a:blip>
            <a:srcRect/>
            <a:stretch/>
          </p:blipFill>
          <p:spPr>
            <a:xfrm>
              <a:off x="516303" y="2685161"/>
              <a:ext cx="5386748" cy="2594900"/>
            </a:xfrm>
            <a:prstGeom prst="rect">
              <a:avLst/>
            </a:prstGeom>
            <a:noFill/>
            <a:ln>
              <a:noFill/>
            </a:ln>
          </p:spPr>
        </p:pic>
        <p:sp>
          <p:nvSpPr>
            <p:cNvPr id="285" name="Google Shape;285;p23"/>
            <p:cNvSpPr txBox="1"/>
            <p:nvPr/>
          </p:nvSpPr>
          <p:spPr>
            <a:xfrm>
              <a:off x="887525" y="2214150"/>
              <a:ext cx="4644300" cy="471000"/>
            </a:xfrm>
            <a:prstGeom prst="rect">
              <a:avLst/>
            </a:prstGeom>
            <a:noFill/>
            <a:ln>
              <a:noFill/>
            </a:ln>
          </p:spPr>
          <p:txBody>
            <a:bodyPr spcFirstLastPara="1" wrap="square" lIns="91425" tIns="91425" rIns="91425" bIns="91425" anchor="t" anchorCtr="0">
              <a:noAutofit/>
            </a:bodyPr>
            <a:lstStyle/>
            <a:p>
              <a:pPr marL="342900" marR="0" lvl="0" indent="0" algn="l" rtl="0">
                <a:lnSpc>
                  <a:spcPct val="90000"/>
                </a:lnSpc>
                <a:spcBef>
                  <a:spcPts val="1000"/>
                </a:spcBef>
                <a:spcAft>
                  <a:spcPts val="0"/>
                </a:spcAft>
                <a:buClr>
                  <a:srgbClr val="000000"/>
                </a:buClr>
                <a:buSzPts val="2200"/>
                <a:buFont typeface="Arial"/>
                <a:buNone/>
              </a:pPr>
              <a:r>
                <a:rPr lang="en-US" sz="2200" b="0" i="0" u="none" strike="noStrike" cap="none">
                  <a:solidFill>
                    <a:schemeClr val="accent5"/>
                  </a:solidFill>
                  <a:latin typeface="Calibri"/>
                  <a:ea typeface="Calibri"/>
                  <a:cs typeface="Calibri"/>
                  <a:sym typeface="Calibri"/>
                </a:rPr>
                <a:t>https://homecarmelbythesea.com/</a:t>
              </a:r>
              <a:endParaRPr sz="2800" b="0" i="0" u="none" strike="noStrike" cap="none">
                <a:solidFill>
                  <a:schemeClr val="accent5"/>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290"/>
        <p:cNvGrpSpPr/>
        <p:nvPr/>
      </p:nvGrpSpPr>
      <p:grpSpPr>
        <a:xfrm>
          <a:off x="0" y="0"/>
          <a:ext cx="0" cy="0"/>
          <a:chOff x="0" y="0"/>
          <a:chExt cx="0" cy="0"/>
        </a:xfrm>
      </p:grpSpPr>
      <p:graphicFrame>
        <p:nvGraphicFramePr>
          <p:cNvPr id="291" name="Google Shape;291;p2"/>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Collaboration with HCD</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292" name="Google Shape;292;p2"/>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293" name="Google Shape;293;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
        <p:nvSpPr>
          <p:cNvPr id="294" name="Google Shape;294;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295" name="Google Shape;295;p2"/>
          <p:cNvSpPr txBox="1">
            <a:spLocks noGrp="1"/>
          </p:cNvSpPr>
          <p:nvPr>
            <p:ph type="body" idx="1"/>
          </p:nvPr>
        </p:nvSpPr>
        <p:spPr>
          <a:xfrm>
            <a:off x="810225" y="1825625"/>
            <a:ext cx="11187300" cy="43512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rgbClr val="000000"/>
              </a:buClr>
              <a:buSzPts val="2200"/>
              <a:buChar char="•"/>
            </a:pPr>
            <a:r>
              <a:rPr lang="en-US" sz="2200" b="1"/>
              <a:t>August 3, 2023:</a:t>
            </a:r>
            <a:r>
              <a:rPr lang="en-US" sz="2200"/>
              <a:t> Submitted 1st draft of the 6th cycle housing element to HCD</a:t>
            </a:r>
            <a:endParaRPr sz="2200"/>
          </a:p>
          <a:p>
            <a:pPr marL="457200" lvl="0" indent="-368300" algn="l" rtl="0">
              <a:lnSpc>
                <a:spcPct val="90000"/>
              </a:lnSpc>
              <a:spcBef>
                <a:spcPts val="1000"/>
              </a:spcBef>
              <a:spcAft>
                <a:spcPts val="0"/>
              </a:spcAft>
              <a:buClr>
                <a:srgbClr val="000000"/>
              </a:buClr>
              <a:buSzPts val="2200"/>
              <a:buChar char="•"/>
            </a:pPr>
            <a:r>
              <a:rPr lang="en-US" sz="2200" b="1"/>
              <a:t>September 15, 2023: </a:t>
            </a:r>
            <a:r>
              <a:rPr lang="en-US" sz="2200"/>
              <a:t>Received mid-review comments from HCD</a:t>
            </a:r>
            <a:endParaRPr sz="2200"/>
          </a:p>
          <a:p>
            <a:pPr marL="457200" lvl="0" indent="-368300" algn="l" rtl="0">
              <a:lnSpc>
                <a:spcPct val="90000"/>
              </a:lnSpc>
              <a:spcBef>
                <a:spcPts val="1000"/>
              </a:spcBef>
              <a:spcAft>
                <a:spcPts val="0"/>
              </a:spcAft>
              <a:buClr>
                <a:srgbClr val="000000"/>
              </a:buClr>
              <a:buSzPts val="2200"/>
              <a:buChar char="•"/>
            </a:pPr>
            <a:r>
              <a:rPr lang="en-US" sz="2200" b="1"/>
              <a:t>October 2, 2023: </a:t>
            </a:r>
            <a:r>
              <a:rPr lang="en-US" sz="2200"/>
              <a:t>Submitted </a:t>
            </a:r>
            <a:r>
              <a:rPr lang="en-US" sz="2200" u="sng"/>
              <a:t>revised</a:t>
            </a:r>
            <a:r>
              <a:rPr lang="en-US" sz="2200"/>
              <a:t> draft</a:t>
            </a:r>
            <a:endParaRPr sz="2200"/>
          </a:p>
          <a:p>
            <a:pPr marL="457200" lvl="0" indent="-368300" algn="l" rtl="0">
              <a:lnSpc>
                <a:spcPct val="90000"/>
              </a:lnSpc>
              <a:spcBef>
                <a:spcPts val="1000"/>
              </a:spcBef>
              <a:spcAft>
                <a:spcPts val="0"/>
              </a:spcAft>
              <a:buSzPts val="2200"/>
              <a:buChar char="•"/>
            </a:pPr>
            <a:r>
              <a:rPr lang="en-US" sz="2200" b="1"/>
              <a:t>November 1, 2023:</a:t>
            </a:r>
            <a:r>
              <a:rPr lang="en-US" sz="2200"/>
              <a:t> Received formal 90-day review findings letter from HCD</a:t>
            </a:r>
            <a:endParaRPr sz="2200"/>
          </a:p>
          <a:p>
            <a:pPr marL="457200" lvl="0" indent="-368300" algn="l" rtl="0">
              <a:lnSpc>
                <a:spcPct val="90000"/>
              </a:lnSpc>
              <a:spcBef>
                <a:spcPts val="1000"/>
              </a:spcBef>
              <a:spcAft>
                <a:spcPts val="0"/>
              </a:spcAft>
              <a:buSzPts val="2200"/>
              <a:buChar char="•"/>
            </a:pPr>
            <a:r>
              <a:rPr lang="en-US" sz="2200" b="1"/>
              <a:t>January 24, 2024:</a:t>
            </a:r>
            <a:r>
              <a:rPr lang="en-US" sz="2200"/>
              <a:t> Submitted </a:t>
            </a:r>
            <a:r>
              <a:rPr lang="en-US" sz="2200" u="sng"/>
              <a:t>revised</a:t>
            </a:r>
            <a:r>
              <a:rPr lang="en-US" sz="2200"/>
              <a:t> draft</a:t>
            </a:r>
            <a:endParaRPr sz="2200"/>
          </a:p>
          <a:p>
            <a:pPr marL="457200" lvl="0" indent="-368300" algn="l" rtl="0">
              <a:lnSpc>
                <a:spcPct val="90000"/>
              </a:lnSpc>
              <a:spcBef>
                <a:spcPts val="1000"/>
              </a:spcBef>
              <a:spcAft>
                <a:spcPts val="0"/>
              </a:spcAft>
              <a:buSzPts val="2200"/>
              <a:buChar char="•"/>
            </a:pPr>
            <a:r>
              <a:rPr lang="en-US" sz="2200" b="1"/>
              <a:t>February 6, 2024: </a:t>
            </a:r>
            <a:r>
              <a:rPr lang="en-US" sz="2200"/>
              <a:t>Received mid-review comments from HCD</a:t>
            </a:r>
            <a:endParaRPr sz="2200"/>
          </a:p>
          <a:p>
            <a:pPr marL="457200" lvl="0" indent="-368300" algn="l" rtl="0">
              <a:lnSpc>
                <a:spcPct val="90000"/>
              </a:lnSpc>
              <a:spcBef>
                <a:spcPts val="1000"/>
              </a:spcBef>
              <a:spcAft>
                <a:spcPts val="0"/>
              </a:spcAft>
              <a:buSzPts val="2200"/>
              <a:buChar char="•"/>
            </a:pPr>
            <a:r>
              <a:rPr lang="en-US" sz="2200" b="1"/>
              <a:t>March 5, 2024:</a:t>
            </a:r>
            <a:r>
              <a:rPr lang="en-US" sz="2200"/>
              <a:t> City Council Meeting to review response to HCD Comments</a:t>
            </a:r>
            <a:endParaRPr sz="2200"/>
          </a:p>
          <a:p>
            <a:pPr marL="457200" lvl="0" indent="-368300" algn="l" rtl="0">
              <a:lnSpc>
                <a:spcPct val="90000"/>
              </a:lnSpc>
              <a:spcBef>
                <a:spcPts val="1000"/>
              </a:spcBef>
              <a:spcAft>
                <a:spcPts val="0"/>
              </a:spcAft>
              <a:buSzPts val="2200"/>
              <a:buChar char="•"/>
            </a:pPr>
            <a:r>
              <a:rPr lang="en-US" sz="2200" b="1"/>
              <a:t>March 6-8, 2024: </a:t>
            </a:r>
            <a:r>
              <a:rPr lang="en-US" sz="2200"/>
              <a:t>Final edits completed with Council Ad Hoc Committee </a:t>
            </a:r>
            <a:endParaRPr sz="2200"/>
          </a:p>
          <a:p>
            <a:pPr marL="457200" lvl="0" indent="-368300" algn="l" rtl="0">
              <a:lnSpc>
                <a:spcPct val="90000"/>
              </a:lnSpc>
              <a:spcBef>
                <a:spcPts val="1000"/>
              </a:spcBef>
              <a:spcAft>
                <a:spcPts val="0"/>
              </a:spcAft>
              <a:buSzPts val="2200"/>
              <a:buChar char="•"/>
            </a:pPr>
            <a:r>
              <a:rPr lang="en-US" sz="2200" b="1"/>
              <a:t>March 8, 2024: </a:t>
            </a:r>
            <a:r>
              <a:rPr lang="en-US" sz="2200"/>
              <a:t>Submitted </a:t>
            </a:r>
            <a:r>
              <a:rPr lang="en-US" sz="2200" u="sng"/>
              <a:t>revised</a:t>
            </a:r>
            <a:r>
              <a:rPr lang="en-US" sz="2200"/>
              <a:t> draft to HCD</a:t>
            </a:r>
            <a:endParaRPr sz="2200"/>
          </a:p>
          <a:p>
            <a:pPr marL="457200" lvl="0" indent="-368300" algn="l" rtl="0">
              <a:lnSpc>
                <a:spcPct val="90000"/>
              </a:lnSpc>
              <a:spcBef>
                <a:spcPts val="1000"/>
              </a:spcBef>
              <a:spcAft>
                <a:spcPts val="0"/>
              </a:spcAft>
              <a:buSzPts val="2200"/>
              <a:buChar char="•"/>
            </a:pPr>
            <a:r>
              <a:rPr lang="en-US" sz="2200" b="1"/>
              <a:t>March 20, 2024: </a:t>
            </a:r>
            <a:r>
              <a:rPr lang="en-US" sz="2200"/>
              <a:t>Received foram 60-day review findings letter from HCD</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93"/>
        <p:cNvGrpSpPr/>
        <p:nvPr/>
      </p:nvGrpSpPr>
      <p:grpSpPr>
        <a:xfrm>
          <a:off x="0" y="0"/>
          <a:ext cx="0" cy="0"/>
          <a:chOff x="0" y="0"/>
          <a:chExt cx="0" cy="0"/>
        </a:xfrm>
      </p:grpSpPr>
      <p:graphicFrame>
        <p:nvGraphicFramePr>
          <p:cNvPr id="94" name="Google Shape;94;g2ca4ce657b2_0_0"/>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Goals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95" name="Google Shape;95;g2ca4ce657b2_0_0"/>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96" name="Google Shape;96;g2ca4ce657b2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
        <p:nvSpPr>
          <p:cNvPr id="97" name="Google Shape;97;g2ca4ce657b2_0_0"/>
          <p:cNvSpPr txBox="1">
            <a:spLocks noGrp="1"/>
          </p:cNvSpPr>
          <p:nvPr>
            <p:ph type="body" idx="1"/>
          </p:nvPr>
        </p:nvSpPr>
        <p:spPr>
          <a:xfrm>
            <a:off x="1374650" y="1825625"/>
            <a:ext cx="9979200" cy="46416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1000"/>
              </a:spcBef>
              <a:spcAft>
                <a:spcPts val="0"/>
              </a:spcAft>
              <a:buSzPts val="2400"/>
              <a:buChar char="•"/>
            </a:pPr>
            <a:r>
              <a:rPr lang="en-US" sz="2400"/>
              <a:t>Accommodate our allocation of housing units while preserving the character of the village</a:t>
            </a:r>
            <a:endParaRPr sz="2400"/>
          </a:p>
          <a:p>
            <a:pPr marL="457200" lvl="0" indent="-381000" algn="l" rtl="0">
              <a:lnSpc>
                <a:spcPct val="100000"/>
              </a:lnSpc>
              <a:spcBef>
                <a:spcPts val="0"/>
              </a:spcBef>
              <a:spcAft>
                <a:spcPts val="0"/>
              </a:spcAft>
              <a:buSzPts val="2400"/>
              <a:buChar char="•"/>
            </a:pPr>
            <a:r>
              <a:rPr lang="en-US" sz="2400"/>
              <a:t>Avoid increasing building height in the commercial district</a:t>
            </a:r>
            <a:endParaRPr sz="2400"/>
          </a:p>
          <a:p>
            <a:pPr marL="457200" lvl="0" indent="-381000" algn="l" rtl="0">
              <a:lnSpc>
                <a:spcPct val="100000"/>
              </a:lnSpc>
              <a:spcBef>
                <a:spcPts val="0"/>
              </a:spcBef>
              <a:spcAft>
                <a:spcPts val="0"/>
              </a:spcAft>
              <a:buSzPts val="2400"/>
              <a:buChar char="•"/>
            </a:pPr>
            <a:r>
              <a:rPr lang="en-US" sz="2400"/>
              <a:t>Avoid rezoning/densification in the residential district</a:t>
            </a:r>
            <a:endParaRPr sz="2400"/>
          </a:p>
          <a:p>
            <a:pPr marL="457200" lvl="0" indent="-381000" algn="l" rtl="0">
              <a:lnSpc>
                <a:spcPct val="100000"/>
              </a:lnSpc>
              <a:spcBef>
                <a:spcPts val="0"/>
              </a:spcBef>
              <a:spcAft>
                <a:spcPts val="0"/>
              </a:spcAft>
              <a:buSzPts val="2400"/>
              <a:buChar char="•"/>
            </a:pPr>
            <a:r>
              <a:rPr lang="en-US" sz="2400"/>
              <a:t>Maintain local control of development processes </a:t>
            </a:r>
            <a:endParaRPr sz="2400"/>
          </a:p>
          <a:p>
            <a:pPr marL="457200" lvl="0" indent="-381000" algn="l" rtl="0">
              <a:lnSpc>
                <a:spcPct val="100000"/>
              </a:lnSpc>
              <a:spcBef>
                <a:spcPts val="0"/>
              </a:spcBef>
              <a:spcAft>
                <a:spcPts val="0"/>
              </a:spcAft>
              <a:buSzPts val="2400"/>
              <a:buChar char="•"/>
            </a:pPr>
            <a:r>
              <a:rPr lang="en-US" sz="2400"/>
              <a:t>Protect the village against lawsuits and Builder’s Remedy</a:t>
            </a:r>
            <a:endParaRPr sz="2400"/>
          </a:p>
          <a:p>
            <a:pPr marL="457200" lvl="0" indent="-381000" algn="l" rtl="0">
              <a:lnSpc>
                <a:spcPct val="100000"/>
              </a:lnSpc>
              <a:spcBef>
                <a:spcPts val="0"/>
              </a:spcBef>
              <a:spcAft>
                <a:spcPts val="0"/>
              </a:spcAft>
              <a:buSzPts val="2400"/>
              <a:buChar char="•"/>
            </a:pPr>
            <a:r>
              <a:rPr lang="en-US" sz="2400"/>
              <a:t>Achieve a certified housing element by the mandatory deadline of December 15, 2023 (preferred)</a:t>
            </a:r>
            <a:endParaRPr sz="2400"/>
          </a:p>
          <a:p>
            <a:pPr marL="457200" lvl="0" indent="-381000" algn="l" rtl="0">
              <a:lnSpc>
                <a:spcPct val="100000"/>
              </a:lnSpc>
              <a:spcBef>
                <a:spcPts val="0"/>
              </a:spcBef>
              <a:spcAft>
                <a:spcPts val="0"/>
              </a:spcAft>
              <a:buSzPts val="2400"/>
              <a:buChar char="•"/>
            </a:pPr>
            <a:r>
              <a:rPr lang="en-US" sz="2400"/>
              <a:t>Achieve a certified housing element by April 15, 2024 (end of grace period)</a:t>
            </a:r>
            <a:endParaRPr sz="2400"/>
          </a:p>
        </p:txBody>
      </p:sp>
      <p:sp>
        <p:nvSpPr>
          <p:cNvPr id="98" name="Google Shape;98;g2ca4ce657b2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00"/>
        <p:cNvGrpSpPr/>
        <p:nvPr/>
      </p:nvGrpSpPr>
      <p:grpSpPr>
        <a:xfrm>
          <a:off x="0" y="0"/>
          <a:ext cx="0" cy="0"/>
          <a:chOff x="0" y="0"/>
          <a:chExt cx="0" cy="0"/>
        </a:xfrm>
      </p:grpSpPr>
      <p:graphicFrame>
        <p:nvGraphicFramePr>
          <p:cNvPr id="301" name="Google Shape;301;g2ca3add8573_0_10"/>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Collaboration with HCD (cont.)</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02" name="Google Shape;302;g2ca3add8573_0_10"/>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03" name="Google Shape;303;g2ca3add8573_0_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
        <p:nvSpPr>
          <p:cNvPr id="304" name="Google Shape;304;g2ca3add8573_0_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05" name="Google Shape;305;g2ca3add8573_0_10"/>
          <p:cNvSpPr txBox="1">
            <a:spLocks noGrp="1"/>
          </p:cNvSpPr>
          <p:nvPr>
            <p:ph type="body" idx="1"/>
          </p:nvPr>
        </p:nvSpPr>
        <p:spPr>
          <a:xfrm>
            <a:off x="839174" y="1825625"/>
            <a:ext cx="11158200" cy="4351200"/>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1000"/>
              </a:spcBef>
              <a:spcAft>
                <a:spcPts val="0"/>
              </a:spcAft>
              <a:buSzPts val="2200"/>
              <a:buChar char="•"/>
            </a:pPr>
            <a:r>
              <a:rPr lang="en-US" sz="2200" b="1"/>
              <a:t>March 20-27, 2024</a:t>
            </a:r>
            <a:r>
              <a:rPr lang="en-US" sz="2200"/>
              <a:t>: Revisions completed with the Housing Ad Hoc Committee </a:t>
            </a:r>
            <a:endParaRPr/>
          </a:p>
          <a:p>
            <a:pPr marL="457200" lvl="0" indent="-368300" algn="l" rtl="0">
              <a:lnSpc>
                <a:spcPct val="90000"/>
              </a:lnSpc>
              <a:spcBef>
                <a:spcPts val="1000"/>
              </a:spcBef>
              <a:spcAft>
                <a:spcPts val="0"/>
              </a:spcAft>
              <a:buSzPts val="2200"/>
              <a:buChar char="•"/>
            </a:pPr>
            <a:r>
              <a:rPr lang="en-US" sz="2200" b="1">
                <a:solidFill>
                  <a:schemeClr val="dk1"/>
                </a:solidFill>
              </a:rPr>
              <a:t>March 27, 2024: </a:t>
            </a:r>
            <a:r>
              <a:rPr lang="en-US" sz="2200"/>
              <a:t>Revised draft</a:t>
            </a:r>
            <a:r>
              <a:rPr lang="en-US" sz="2200">
                <a:solidFill>
                  <a:schemeClr val="dk1"/>
                </a:solidFill>
              </a:rPr>
              <a:t> posted for 7-day </a:t>
            </a:r>
            <a:r>
              <a:rPr lang="en-US" sz="2200"/>
              <a:t>p</a:t>
            </a:r>
            <a:r>
              <a:rPr lang="en-US" sz="2200">
                <a:solidFill>
                  <a:schemeClr val="dk1"/>
                </a:solidFill>
              </a:rPr>
              <a:t>ublic </a:t>
            </a:r>
            <a:r>
              <a:rPr lang="en-US" sz="2200"/>
              <a:t>c</a:t>
            </a:r>
            <a:r>
              <a:rPr lang="en-US" sz="2200">
                <a:solidFill>
                  <a:schemeClr val="dk1"/>
                </a:solidFill>
              </a:rPr>
              <a:t>omment period</a:t>
            </a:r>
            <a:endParaRPr/>
          </a:p>
          <a:p>
            <a:pPr marL="457200" lvl="0" indent="-368300" algn="l" rtl="0">
              <a:lnSpc>
                <a:spcPct val="90000"/>
              </a:lnSpc>
              <a:spcBef>
                <a:spcPts val="1000"/>
              </a:spcBef>
              <a:spcAft>
                <a:spcPts val="0"/>
              </a:spcAft>
              <a:buSzPts val="2200"/>
              <a:buChar char="•"/>
            </a:pPr>
            <a:r>
              <a:rPr lang="en-US" sz="2200" b="1">
                <a:solidFill>
                  <a:schemeClr val="dk1"/>
                </a:solidFill>
              </a:rPr>
              <a:t>April 2, 2024: </a:t>
            </a:r>
            <a:r>
              <a:rPr lang="en-US" sz="2200">
                <a:solidFill>
                  <a:schemeClr val="dk1"/>
                </a:solidFill>
              </a:rPr>
              <a:t>Public comment period closed following the City Council </a:t>
            </a:r>
            <a:r>
              <a:rPr lang="en-US" sz="2200"/>
              <a:t>m</a:t>
            </a:r>
            <a:r>
              <a:rPr lang="en-US" sz="2200">
                <a:solidFill>
                  <a:schemeClr val="dk1"/>
                </a:solidFill>
              </a:rPr>
              <a:t>eeting </a:t>
            </a:r>
            <a:endParaRPr/>
          </a:p>
          <a:p>
            <a:pPr marL="457200" lvl="0" indent="-368300" algn="l" rtl="0">
              <a:lnSpc>
                <a:spcPct val="90000"/>
              </a:lnSpc>
              <a:spcBef>
                <a:spcPts val="1000"/>
              </a:spcBef>
              <a:spcAft>
                <a:spcPts val="0"/>
              </a:spcAft>
              <a:buSzPts val="2200"/>
              <a:buChar char="•"/>
            </a:pPr>
            <a:r>
              <a:rPr lang="en-US" sz="2200" b="1"/>
              <a:t>April 3-4, 2024: </a:t>
            </a:r>
            <a:r>
              <a:rPr lang="en-US" sz="2200"/>
              <a:t>Revisions incorporated with Housing Ad Hoc Committee</a:t>
            </a:r>
            <a:endParaRPr/>
          </a:p>
          <a:p>
            <a:pPr marL="457200" lvl="0" indent="-368300" algn="l" rtl="0">
              <a:lnSpc>
                <a:spcPct val="90000"/>
              </a:lnSpc>
              <a:spcBef>
                <a:spcPts val="1000"/>
              </a:spcBef>
              <a:spcAft>
                <a:spcPts val="0"/>
              </a:spcAft>
              <a:buSzPts val="2200"/>
              <a:buChar char="•"/>
            </a:pPr>
            <a:r>
              <a:rPr lang="en-US" sz="2200" b="1"/>
              <a:t>April 4, 2024:  </a:t>
            </a:r>
            <a:r>
              <a:rPr lang="en-US" sz="2200"/>
              <a:t>Final draft and all public comments posted on line and submitted to HCD </a:t>
            </a:r>
            <a:endParaRPr/>
          </a:p>
          <a:p>
            <a:pPr marL="457200" lvl="0" indent="-368300" algn="l" rtl="0">
              <a:lnSpc>
                <a:spcPct val="90000"/>
              </a:lnSpc>
              <a:spcBef>
                <a:spcPts val="1000"/>
              </a:spcBef>
              <a:spcAft>
                <a:spcPts val="0"/>
              </a:spcAft>
              <a:buSzPts val="2200"/>
              <a:buChar char="•"/>
            </a:pPr>
            <a:r>
              <a:rPr lang="en-US" sz="2200" b="1"/>
              <a:t>April 5, 2024: </a:t>
            </a:r>
            <a:r>
              <a:rPr lang="en-US" sz="2200" b="1">
                <a:solidFill>
                  <a:srgbClr val="FF0000"/>
                </a:solidFill>
              </a:rPr>
              <a:t>Received letter of substantial compliance from HCD</a:t>
            </a:r>
            <a:endParaRPr b="1">
              <a:solidFill>
                <a:srgbClr val="FF0000"/>
              </a:solidFill>
            </a:endParaRPr>
          </a:p>
          <a:p>
            <a:pPr marL="457200" lvl="0" indent="-368300" algn="l" rtl="0">
              <a:lnSpc>
                <a:spcPct val="90000"/>
              </a:lnSpc>
              <a:spcBef>
                <a:spcPts val="1000"/>
              </a:spcBef>
              <a:spcAft>
                <a:spcPts val="0"/>
              </a:spcAft>
              <a:buSzPts val="2200"/>
              <a:buChar char="•"/>
            </a:pPr>
            <a:r>
              <a:rPr lang="en-US" sz="2200" b="1"/>
              <a:t>April 8, 2024:</a:t>
            </a:r>
            <a:r>
              <a:rPr lang="en-US" sz="2200"/>
              <a:t> Adoption hearings with the Planning Commission and City Council</a:t>
            </a:r>
            <a:endParaRPr/>
          </a:p>
          <a:p>
            <a:pPr marL="457200" lvl="0" indent="-368300" algn="l" rtl="0">
              <a:lnSpc>
                <a:spcPct val="90000"/>
              </a:lnSpc>
              <a:spcBef>
                <a:spcPts val="1000"/>
              </a:spcBef>
              <a:spcAft>
                <a:spcPts val="0"/>
              </a:spcAft>
              <a:buSzPts val="2200"/>
              <a:buChar char="•"/>
            </a:pPr>
            <a:r>
              <a:rPr lang="en-US" sz="2200" b="1"/>
              <a:t>April 9, 2024: </a:t>
            </a:r>
            <a:r>
              <a:rPr lang="en-US" sz="2200"/>
              <a:t>Submit adopted Housing Element to HCD </a:t>
            </a:r>
            <a:endParaRPr/>
          </a:p>
          <a:p>
            <a:pPr marL="457200" lvl="0" indent="-368300" algn="l" rtl="0">
              <a:lnSpc>
                <a:spcPct val="90000"/>
              </a:lnSpc>
              <a:spcBef>
                <a:spcPts val="1000"/>
              </a:spcBef>
              <a:spcAft>
                <a:spcPts val="0"/>
              </a:spcAft>
              <a:buSzPts val="2200"/>
              <a:buChar char="•"/>
            </a:pPr>
            <a:r>
              <a:rPr lang="en-US" sz="2200" b="1"/>
              <a:t>April 10-15, 2024:  </a:t>
            </a:r>
            <a:r>
              <a:rPr lang="en-US" sz="2200">
                <a:solidFill>
                  <a:srgbClr val="FF0000"/>
                </a:solidFill>
              </a:rPr>
              <a:t>Receive formal certification of Housing Element from HCD</a:t>
            </a:r>
            <a:endParaRPr sz="2200">
              <a:solidFill>
                <a:srgbClr val="FF0000"/>
              </a:solidFill>
            </a:endParaRPr>
          </a:p>
          <a:p>
            <a:pPr marL="457200" lvl="0" indent="-368300" algn="l" rtl="0">
              <a:lnSpc>
                <a:spcPct val="90000"/>
              </a:lnSpc>
              <a:spcBef>
                <a:spcPts val="1000"/>
              </a:spcBef>
              <a:spcAft>
                <a:spcPts val="0"/>
              </a:spcAft>
              <a:buSzPts val="2200"/>
              <a:buChar char="•"/>
            </a:pPr>
            <a:r>
              <a:rPr lang="en-US" sz="2200"/>
              <a:t>April 16, 2024-Dec 31, 2031: Implement the housing plan</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10"/>
        <p:cNvGrpSpPr/>
        <p:nvPr/>
      </p:nvGrpSpPr>
      <p:grpSpPr>
        <a:xfrm>
          <a:off x="0" y="0"/>
          <a:ext cx="0" cy="0"/>
          <a:chOff x="0" y="0"/>
          <a:chExt cx="0" cy="0"/>
        </a:xfrm>
      </p:grpSpPr>
      <p:graphicFrame>
        <p:nvGraphicFramePr>
          <p:cNvPr id="311" name="Google Shape;311;g2ca3add8573_3_0"/>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Organization of Housing Element</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12" name="Google Shape;312;g2ca3add8573_3_0"/>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13" name="Google Shape;313;g2ca3add8573_3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
        <p:nvSpPr>
          <p:cNvPr id="314" name="Google Shape;314;g2ca3add8573_3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15" name="Google Shape;315;g2ca3add8573_3_0"/>
          <p:cNvSpPr txBox="1">
            <a:spLocks noGrp="1"/>
          </p:cNvSpPr>
          <p:nvPr>
            <p:ph type="body" idx="1"/>
          </p:nvPr>
        </p:nvSpPr>
        <p:spPr>
          <a:xfrm>
            <a:off x="1146050" y="1617050"/>
            <a:ext cx="10105200" cy="524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1800"/>
              <a:buNone/>
            </a:pPr>
            <a:r>
              <a:rPr lang="en-US" sz="2200"/>
              <a:t>Chapter 1: Introduction</a:t>
            </a:r>
            <a:endParaRPr sz="2200"/>
          </a:p>
          <a:p>
            <a:pPr marL="0" lvl="0" indent="0" algn="l" rtl="0">
              <a:lnSpc>
                <a:spcPct val="100000"/>
              </a:lnSpc>
              <a:spcBef>
                <a:spcPts val="1000"/>
              </a:spcBef>
              <a:spcAft>
                <a:spcPts val="0"/>
              </a:spcAft>
              <a:buSzPts val="1800"/>
              <a:buNone/>
            </a:pPr>
            <a:r>
              <a:rPr lang="en-US" sz="2200"/>
              <a:t>Chapter 2: </a:t>
            </a:r>
            <a:r>
              <a:rPr lang="en-US" sz="2200" b="1"/>
              <a:t>Goals, Policies, and Programs</a:t>
            </a:r>
            <a:endParaRPr sz="2200" b="1"/>
          </a:p>
          <a:p>
            <a:pPr marL="0" lvl="0" indent="0" algn="l" rtl="0">
              <a:lnSpc>
                <a:spcPct val="100000"/>
              </a:lnSpc>
              <a:spcBef>
                <a:spcPts val="1000"/>
              </a:spcBef>
              <a:spcAft>
                <a:spcPts val="0"/>
              </a:spcAft>
              <a:buSzPts val="1800"/>
              <a:buNone/>
            </a:pPr>
            <a:r>
              <a:rPr lang="en-US" sz="2200"/>
              <a:t>Appendix A: Housing Needs and Fair Housing Report</a:t>
            </a:r>
            <a:endParaRPr sz="2200"/>
          </a:p>
          <a:p>
            <a:pPr marL="0" lvl="0" indent="0" algn="l" rtl="0">
              <a:lnSpc>
                <a:spcPct val="100000"/>
              </a:lnSpc>
              <a:spcBef>
                <a:spcPts val="1000"/>
              </a:spcBef>
              <a:spcAft>
                <a:spcPts val="0"/>
              </a:spcAft>
              <a:buSzPts val="1800"/>
              <a:buNone/>
            </a:pPr>
            <a:r>
              <a:rPr lang="en-US" sz="2200"/>
              <a:t>Appendix B: Housing Constraints</a:t>
            </a:r>
            <a:endParaRPr sz="2200"/>
          </a:p>
          <a:p>
            <a:pPr marL="0" lvl="0" indent="0" algn="l" rtl="0">
              <a:lnSpc>
                <a:spcPct val="100000"/>
              </a:lnSpc>
              <a:spcBef>
                <a:spcPts val="1000"/>
              </a:spcBef>
              <a:spcAft>
                <a:spcPts val="0"/>
              </a:spcAft>
              <a:buSzPts val="1800"/>
              <a:buNone/>
            </a:pPr>
            <a:r>
              <a:rPr lang="en-US" sz="2200"/>
              <a:t>Appendix C: Vacant and Available Sites</a:t>
            </a:r>
            <a:endParaRPr sz="2200"/>
          </a:p>
          <a:p>
            <a:pPr marL="0" lvl="0" indent="0" algn="l" rtl="0">
              <a:lnSpc>
                <a:spcPct val="100000"/>
              </a:lnSpc>
              <a:spcBef>
                <a:spcPts val="1000"/>
              </a:spcBef>
              <a:spcAft>
                <a:spcPts val="0"/>
              </a:spcAft>
              <a:buSzPts val="1800"/>
              <a:buNone/>
            </a:pPr>
            <a:r>
              <a:rPr lang="en-US" sz="2200"/>
              <a:t>Appendix D: Review of the Previous Housing Element</a:t>
            </a:r>
            <a:endParaRPr sz="2200"/>
          </a:p>
          <a:p>
            <a:pPr marL="0" lvl="0" indent="0" algn="l" rtl="0">
              <a:lnSpc>
                <a:spcPct val="100000"/>
              </a:lnSpc>
              <a:spcBef>
                <a:spcPts val="1000"/>
              </a:spcBef>
              <a:spcAft>
                <a:spcPts val="0"/>
              </a:spcAft>
              <a:buSzPts val="1800"/>
              <a:buNone/>
            </a:pPr>
            <a:r>
              <a:rPr lang="en-US" sz="2200"/>
              <a:t>Appendix E: List of Contacted Organizations</a:t>
            </a:r>
            <a:endParaRPr sz="2200"/>
          </a:p>
          <a:p>
            <a:pPr marL="0" lvl="0" indent="0" algn="l" rtl="0">
              <a:lnSpc>
                <a:spcPct val="100000"/>
              </a:lnSpc>
              <a:spcBef>
                <a:spcPts val="1000"/>
              </a:spcBef>
              <a:spcAft>
                <a:spcPts val="0"/>
              </a:spcAft>
              <a:buSzPts val="1800"/>
              <a:buNone/>
            </a:pPr>
            <a:r>
              <a:rPr lang="en-US" sz="2200"/>
              <a:t>Appendix F: ECONorthwest Feasibility Study</a:t>
            </a:r>
            <a:endParaRPr sz="2200"/>
          </a:p>
          <a:p>
            <a:pPr marL="0" lvl="0" indent="0" algn="l" rtl="0">
              <a:lnSpc>
                <a:spcPct val="100000"/>
              </a:lnSpc>
              <a:spcBef>
                <a:spcPts val="1000"/>
              </a:spcBef>
              <a:spcAft>
                <a:spcPts val="0"/>
              </a:spcAft>
              <a:buSzPts val="1800"/>
              <a:buNone/>
            </a:pPr>
            <a:r>
              <a:rPr lang="en-US" sz="2200"/>
              <a:t>Appendix G: Energy and Resource Conservation</a:t>
            </a:r>
            <a:endParaRPr sz="2200"/>
          </a:p>
          <a:p>
            <a:pPr marL="0" lvl="0" indent="0" algn="l" rtl="0">
              <a:lnSpc>
                <a:spcPct val="100000"/>
              </a:lnSpc>
              <a:spcBef>
                <a:spcPts val="1000"/>
              </a:spcBef>
              <a:spcAft>
                <a:spcPts val="0"/>
              </a:spcAft>
              <a:buSzPts val="1800"/>
              <a:buNone/>
            </a:pPr>
            <a:r>
              <a:rPr lang="en-US" sz="2200"/>
              <a:t>Appendix H: Stakeholder Survey</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20"/>
        <p:cNvGrpSpPr/>
        <p:nvPr/>
      </p:nvGrpSpPr>
      <p:grpSpPr>
        <a:xfrm>
          <a:off x="0" y="0"/>
          <a:ext cx="0" cy="0"/>
          <a:chOff x="0" y="0"/>
          <a:chExt cx="0" cy="0"/>
        </a:xfrm>
      </p:grpSpPr>
      <p:graphicFrame>
        <p:nvGraphicFramePr>
          <p:cNvPr id="321" name="Google Shape;321;g2ca3add8573_3_18"/>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Housing Opportunities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22" name="Google Shape;322;g2ca3add8573_3_18"/>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23" name="Google Shape;323;g2ca3add8573_3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
        <p:nvSpPr>
          <p:cNvPr id="324" name="Google Shape;324;g2ca3add8573_3_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25" name="Google Shape;325;g2ca3add8573_3_18"/>
          <p:cNvSpPr txBox="1">
            <a:spLocks noGrp="1"/>
          </p:cNvSpPr>
          <p:nvPr>
            <p:ph type="body" idx="1"/>
          </p:nvPr>
        </p:nvSpPr>
        <p:spPr>
          <a:xfrm>
            <a:off x="1374650" y="1721175"/>
            <a:ext cx="10105200" cy="4472700"/>
          </a:xfrm>
          <a:prstGeom prst="rect">
            <a:avLst/>
          </a:prstGeom>
          <a:noFill/>
          <a:ln>
            <a:noFill/>
          </a:ln>
        </p:spPr>
        <p:txBody>
          <a:bodyPr spcFirstLastPara="1" wrap="square" lIns="91425" tIns="45700" rIns="91425" bIns="45700" anchor="t" anchorCtr="0">
            <a:normAutofit fontScale="25000"/>
          </a:bodyPr>
          <a:lstStyle/>
          <a:p>
            <a:pPr marL="114300" lvl="0" indent="0" algn="l" rtl="0">
              <a:lnSpc>
                <a:spcPct val="90000"/>
              </a:lnSpc>
              <a:spcBef>
                <a:spcPts val="1000"/>
              </a:spcBef>
              <a:spcAft>
                <a:spcPts val="0"/>
              </a:spcAft>
              <a:buSzPts val="454"/>
              <a:buNone/>
            </a:pPr>
            <a:r>
              <a:rPr lang="en-US" sz="8900" u="sng"/>
              <a:t>3 City-owned Sites</a:t>
            </a:r>
            <a:r>
              <a:rPr lang="en-US" sz="8900"/>
              <a:t>: </a:t>
            </a:r>
            <a:r>
              <a:rPr lang="en-US" sz="8900" b="1"/>
              <a:t>149 affordable units</a:t>
            </a:r>
            <a:endParaRPr sz="8900" b="1"/>
          </a:p>
          <a:p>
            <a:pPr marL="914400" lvl="0" indent="-369887" algn="l" rtl="0">
              <a:lnSpc>
                <a:spcPct val="90000"/>
              </a:lnSpc>
              <a:spcBef>
                <a:spcPts val="1000"/>
              </a:spcBef>
              <a:spcAft>
                <a:spcPts val="0"/>
              </a:spcAft>
              <a:buSzPct val="100000"/>
              <a:buChar char="•"/>
            </a:pPr>
            <a:r>
              <a:rPr lang="en-US" sz="8900"/>
              <a:t>Sunset Center South Lot (60 units)</a:t>
            </a:r>
            <a:endParaRPr sz="8900"/>
          </a:p>
          <a:p>
            <a:pPr marL="914400" lvl="0" indent="-369887" algn="l" rtl="0">
              <a:lnSpc>
                <a:spcPct val="90000"/>
              </a:lnSpc>
              <a:spcBef>
                <a:spcPts val="1000"/>
              </a:spcBef>
              <a:spcAft>
                <a:spcPts val="0"/>
              </a:spcAft>
              <a:buSzPct val="100000"/>
              <a:buChar char="•"/>
            </a:pPr>
            <a:r>
              <a:rPr lang="en-US" sz="8900"/>
              <a:t>Sunset Center North Lot (33 units)</a:t>
            </a:r>
            <a:endParaRPr sz="8900"/>
          </a:p>
          <a:p>
            <a:pPr marL="914400" lvl="0" indent="-369887" algn="l" rtl="0">
              <a:lnSpc>
                <a:spcPct val="90000"/>
              </a:lnSpc>
              <a:spcBef>
                <a:spcPts val="1000"/>
              </a:spcBef>
              <a:spcAft>
                <a:spcPts val="0"/>
              </a:spcAft>
              <a:buSzPct val="100000"/>
              <a:buChar char="•"/>
            </a:pPr>
            <a:r>
              <a:rPr lang="en-US" sz="8900"/>
              <a:t>Vista Lobos (56 units)</a:t>
            </a:r>
            <a:endParaRPr sz="8900"/>
          </a:p>
          <a:p>
            <a:pPr marL="114300" lvl="0" indent="0" algn="l" rtl="0">
              <a:lnSpc>
                <a:spcPct val="90000"/>
              </a:lnSpc>
              <a:spcBef>
                <a:spcPts val="1000"/>
              </a:spcBef>
              <a:spcAft>
                <a:spcPts val="0"/>
              </a:spcAft>
              <a:buSzPts val="454"/>
              <a:buNone/>
            </a:pPr>
            <a:r>
              <a:rPr lang="en-US" sz="8900" u="sng"/>
              <a:t>22 Privately-owned Sites</a:t>
            </a:r>
            <a:r>
              <a:rPr lang="en-US" sz="8900"/>
              <a:t>: 28 affordable, 111 market rate = </a:t>
            </a:r>
            <a:r>
              <a:rPr lang="en-US" sz="8900" b="1"/>
              <a:t>139 units</a:t>
            </a:r>
            <a:endParaRPr sz="8900" b="1"/>
          </a:p>
          <a:p>
            <a:pPr marL="114300" lvl="0" indent="0" algn="l" rtl="0">
              <a:lnSpc>
                <a:spcPct val="90000"/>
              </a:lnSpc>
              <a:spcBef>
                <a:spcPts val="1000"/>
              </a:spcBef>
              <a:spcAft>
                <a:spcPts val="0"/>
              </a:spcAft>
              <a:buSzPts val="454"/>
              <a:buNone/>
            </a:pPr>
            <a:r>
              <a:rPr lang="en-US" sz="8900" u="sng"/>
              <a:t>Hospitality Employee Housing</a:t>
            </a:r>
            <a:r>
              <a:rPr lang="en-US" sz="8900"/>
              <a:t>: </a:t>
            </a:r>
            <a:r>
              <a:rPr lang="en-US" sz="8900" b="1"/>
              <a:t>31 affordable units</a:t>
            </a:r>
            <a:endParaRPr sz="8900" b="1"/>
          </a:p>
          <a:p>
            <a:pPr marL="114300" lvl="0" indent="0" algn="l" rtl="0">
              <a:lnSpc>
                <a:spcPct val="90000"/>
              </a:lnSpc>
              <a:spcBef>
                <a:spcPts val="1000"/>
              </a:spcBef>
              <a:spcAft>
                <a:spcPts val="0"/>
              </a:spcAft>
              <a:buSzPts val="454"/>
              <a:buNone/>
            </a:pPr>
            <a:r>
              <a:rPr lang="en-US" sz="8900" u="sng"/>
              <a:t>Accessory Dwelling Units (ADUs)</a:t>
            </a:r>
            <a:r>
              <a:rPr lang="en-US" sz="8900"/>
              <a:t>: 30 affordable, 4 market rate = </a:t>
            </a:r>
            <a:r>
              <a:rPr lang="en-US" sz="8900" b="1"/>
              <a:t>34 units</a:t>
            </a:r>
            <a:endParaRPr sz="8900" b="1"/>
          </a:p>
          <a:p>
            <a:pPr marL="114300" lvl="0" indent="0" algn="l" rtl="0">
              <a:lnSpc>
                <a:spcPct val="90000"/>
              </a:lnSpc>
              <a:spcBef>
                <a:spcPts val="1000"/>
              </a:spcBef>
              <a:spcAft>
                <a:spcPts val="0"/>
              </a:spcAft>
              <a:buSzPts val="454"/>
              <a:buNone/>
            </a:pPr>
            <a:r>
              <a:rPr lang="en-US" sz="8900" u="sng"/>
              <a:t>Pipeline Projects</a:t>
            </a:r>
            <a:r>
              <a:rPr lang="en-US" sz="8900"/>
              <a:t>: 21 affordable (ADUs), 36 market rate = </a:t>
            </a:r>
            <a:r>
              <a:rPr lang="en-US" sz="8900" b="1"/>
              <a:t>57 units</a:t>
            </a:r>
            <a:r>
              <a:rPr lang="en-US" sz="8900"/>
              <a:t> (and growing!)</a:t>
            </a:r>
            <a:endParaRPr sz="8900"/>
          </a:p>
          <a:p>
            <a:pPr marL="914400" lvl="0" indent="-369887" algn="l" rtl="0">
              <a:lnSpc>
                <a:spcPct val="90000"/>
              </a:lnSpc>
              <a:spcBef>
                <a:spcPts val="1000"/>
              </a:spcBef>
              <a:spcAft>
                <a:spcPts val="0"/>
              </a:spcAft>
              <a:buSzPct val="100000"/>
              <a:buChar char="•"/>
            </a:pPr>
            <a:r>
              <a:rPr lang="en-US" sz="8900"/>
              <a:t>Accessory Dwelling Units, apartments, single family homes</a:t>
            </a:r>
            <a:endParaRPr sz="8900"/>
          </a:p>
          <a:p>
            <a:pPr marL="0" lvl="0" indent="0" algn="l" rtl="0">
              <a:lnSpc>
                <a:spcPct val="90000"/>
              </a:lnSpc>
              <a:spcBef>
                <a:spcPts val="1000"/>
              </a:spcBef>
              <a:spcAft>
                <a:spcPts val="0"/>
              </a:spcAft>
              <a:buSzPct val="80898"/>
              <a:buNone/>
            </a:pPr>
            <a:r>
              <a:rPr lang="en-US" sz="8900"/>
              <a:t>Total: </a:t>
            </a:r>
            <a:r>
              <a:rPr lang="en-US" sz="8900" b="1"/>
              <a:t>410 units </a:t>
            </a:r>
            <a:r>
              <a:rPr lang="en-US" sz="8900"/>
              <a:t>(17% buffer)</a:t>
            </a:r>
            <a:endParaRPr sz="8900"/>
          </a:p>
        </p:txBody>
      </p:sp>
      <p:sp>
        <p:nvSpPr>
          <p:cNvPr id="326" name="Google Shape;326;g2ca3add8573_3_18"/>
          <p:cNvSpPr txBox="1"/>
          <p:nvPr/>
        </p:nvSpPr>
        <p:spPr>
          <a:xfrm rot="1336839">
            <a:off x="9427716" y="1949693"/>
            <a:ext cx="2537560" cy="1593212"/>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sng" strike="noStrike" cap="none">
                <a:solidFill>
                  <a:schemeClr val="accent1"/>
                </a:solidFill>
                <a:latin typeface="Calibri"/>
                <a:ea typeface="Calibri"/>
                <a:cs typeface="Calibri"/>
                <a:sym typeface="Calibri"/>
              </a:rPr>
              <a:t>CARMEL-BY-THE-SEA</a:t>
            </a:r>
            <a:endParaRPr sz="2200" b="0" i="0" u="sng"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accent1"/>
                </a:solidFill>
                <a:latin typeface="Calibri"/>
                <a:ea typeface="Calibri"/>
                <a:cs typeface="Calibri"/>
                <a:sym typeface="Calibri"/>
              </a:rPr>
              <a:t>231 affordable</a:t>
            </a:r>
            <a:endParaRPr sz="22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accent1"/>
                </a:solidFill>
                <a:latin typeface="Calibri"/>
                <a:ea typeface="Calibri"/>
                <a:cs typeface="Calibri"/>
                <a:sym typeface="Calibri"/>
              </a:rPr>
              <a:t>118 market-rate</a:t>
            </a:r>
            <a:endParaRPr sz="22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accent1"/>
                </a:solidFill>
                <a:latin typeface="Calibri"/>
                <a:ea typeface="Calibri"/>
                <a:cs typeface="Calibri"/>
                <a:sym typeface="Calibri"/>
              </a:rPr>
              <a:t>349 total</a:t>
            </a:r>
            <a:endParaRPr sz="2200" b="0" i="0" u="none" strike="noStrike" cap="none">
              <a:solidFill>
                <a:schemeClr val="accent1"/>
              </a:solidFill>
              <a:latin typeface="Calibri"/>
              <a:ea typeface="Calibri"/>
              <a:cs typeface="Calibri"/>
              <a:sym typeface="Calibri"/>
            </a:endParaRPr>
          </a:p>
        </p:txBody>
      </p:sp>
      <p:pic>
        <p:nvPicPr>
          <p:cNvPr id="327" name="Google Shape;327;g2ca3add8573_3_18"/>
          <p:cNvPicPr preferRelativeResize="0"/>
          <p:nvPr/>
        </p:nvPicPr>
        <p:blipFill rotWithShape="1">
          <a:blip r:embed="rId4">
            <a:alphaModFix/>
          </a:blip>
          <a:srcRect/>
          <a:stretch/>
        </p:blipFill>
        <p:spPr>
          <a:xfrm>
            <a:off x="529863" y="1721181"/>
            <a:ext cx="714375" cy="1047750"/>
          </a:xfrm>
          <a:prstGeom prst="rect">
            <a:avLst/>
          </a:prstGeom>
          <a:noFill/>
          <a:ln>
            <a:noFill/>
          </a:ln>
        </p:spPr>
      </p:pic>
      <p:grpSp>
        <p:nvGrpSpPr>
          <p:cNvPr id="328" name="Google Shape;328;g2ca3add8573_3_18"/>
          <p:cNvGrpSpPr/>
          <p:nvPr/>
        </p:nvGrpSpPr>
        <p:grpSpPr>
          <a:xfrm>
            <a:off x="738838" y="3777665"/>
            <a:ext cx="296459" cy="1430388"/>
            <a:chOff x="1060051" y="3782215"/>
            <a:chExt cx="296459" cy="1430388"/>
          </a:xfrm>
        </p:grpSpPr>
        <p:pic>
          <p:nvPicPr>
            <p:cNvPr id="329" name="Google Shape;329;g2ca3add8573_3_18"/>
            <p:cNvPicPr preferRelativeResize="0"/>
            <p:nvPr/>
          </p:nvPicPr>
          <p:blipFill rotWithShape="1">
            <a:blip r:embed="rId4">
              <a:alphaModFix/>
            </a:blip>
            <a:srcRect/>
            <a:stretch/>
          </p:blipFill>
          <p:spPr>
            <a:xfrm>
              <a:off x="1060051" y="4737327"/>
              <a:ext cx="296459" cy="475276"/>
            </a:xfrm>
            <a:prstGeom prst="rect">
              <a:avLst/>
            </a:prstGeom>
            <a:noFill/>
            <a:ln>
              <a:noFill/>
            </a:ln>
          </p:spPr>
        </p:pic>
        <p:pic>
          <p:nvPicPr>
            <p:cNvPr id="330" name="Google Shape;330;g2ca3add8573_3_18"/>
            <p:cNvPicPr preferRelativeResize="0"/>
            <p:nvPr/>
          </p:nvPicPr>
          <p:blipFill rotWithShape="1">
            <a:blip r:embed="rId4">
              <a:alphaModFix/>
            </a:blip>
            <a:srcRect/>
            <a:stretch/>
          </p:blipFill>
          <p:spPr>
            <a:xfrm>
              <a:off x="1060051" y="4262051"/>
              <a:ext cx="296459" cy="475276"/>
            </a:xfrm>
            <a:prstGeom prst="rect">
              <a:avLst/>
            </a:prstGeom>
            <a:noFill/>
            <a:ln>
              <a:noFill/>
            </a:ln>
          </p:spPr>
        </p:pic>
        <p:pic>
          <p:nvPicPr>
            <p:cNvPr id="331" name="Google Shape;331;g2ca3add8573_3_18"/>
            <p:cNvPicPr preferRelativeResize="0"/>
            <p:nvPr/>
          </p:nvPicPr>
          <p:blipFill rotWithShape="1">
            <a:blip r:embed="rId4">
              <a:alphaModFix/>
            </a:blip>
            <a:srcRect/>
            <a:stretch/>
          </p:blipFill>
          <p:spPr>
            <a:xfrm>
              <a:off x="1060051" y="3782215"/>
              <a:ext cx="296459" cy="475276"/>
            </a:xfrm>
            <a:prstGeom prst="rect">
              <a:avLst/>
            </a:prstGeom>
            <a:noFill/>
            <a:ln>
              <a:noFill/>
            </a:ln>
          </p:spPr>
        </p:pic>
      </p:grpSp>
      <p:pic>
        <p:nvPicPr>
          <p:cNvPr id="332" name="Google Shape;332;g2ca3add8573_3_18"/>
          <p:cNvPicPr preferRelativeResize="0"/>
          <p:nvPr/>
        </p:nvPicPr>
        <p:blipFill rotWithShape="1">
          <a:blip r:embed="rId4">
            <a:alphaModFix/>
          </a:blip>
          <a:srcRect/>
          <a:stretch/>
        </p:blipFill>
        <p:spPr>
          <a:xfrm>
            <a:off x="529863" y="2729931"/>
            <a:ext cx="714375" cy="10477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37"/>
        <p:cNvGrpSpPr/>
        <p:nvPr/>
      </p:nvGrpSpPr>
      <p:grpSpPr>
        <a:xfrm>
          <a:off x="0" y="0"/>
          <a:ext cx="0" cy="0"/>
          <a:chOff x="0" y="0"/>
          <a:chExt cx="0" cy="0"/>
        </a:xfrm>
      </p:grpSpPr>
      <p:graphicFrame>
        <p:nvGraphicFramePr>
          <p:cNvPr id="338" name="Google Shape;338;g2ca3add8573_3_9"/>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Response to Public Comments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39" name="Google Shape;339;g2ca3add8573_3_9"/>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40" name="Google Shape;340;g2ca3add8573_3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
        <p:nvSpPr>
          <p:cNvPr id="341" name="Google Shape;341;g2ca3add8573_3_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42" name="Google Shape;342;g2ca3add8573_3_9"/>
          <p:cNvSpPr txBox="1">
            <a:spLocks noGrp="1"/>
          </p:cNvSpPr>
          <p:nvPr>
            <p:ph type="body" idx="1"/>
          </p:nvPr>
        </p:nvSpPr>
        <p:spPr>
          <a:xfrm>
            <a:off x="1374650" y="1825625"/>
            <a:ext cx="10105200" cy="46416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1000"/>
              </a:spcBef>
              <a:spcAft>
                <a:spcPts val="0"/>
              </a:spcAft>
              <a:buSzPts val="2200"/>
              <a:buChar char="•"/>
            </a:pPr>
            <a:r>
              <a:rPr lang="en-US" sz="2200"/>
              <a:t>Housing Element is a “living document”</a:t>
            </a:r>
            <a:endParaRPr sz="2200"/>
          </a:p>
          <a:p>
            <a:pPr marL="457200" lvl="0" indent="-368300" algn="l" rtl="0">
              <a:lnSpc>
                <a:spcPct val="100000"/>
              </a:lnSpc>
              <a:spcBef>
                <a:spcPts val="0"/>
              </a:spcBef>
              <a:spcAft>
                <a:spcPts val="0"/>
              </a:spcAft>
              <a:buSzPts val="2200"/>
              <a:buChar char="•"/>
            </a:pPr>
            <a:r>
              <a:rPr lang="en-US" sz="2200"/>
              <a:t>Staff reports annually to HCD on the number of housing units in review, approved, under construction, and completed</a:t>
            </a:r>
            <a:endParaRPr sz="2200"/>
          </a:p>
          <a:p>
            <a:pPr marL="457200" lvl="0" indent="-368300" algn="l" rtl="0">
              <a:lnSpc>
                <a:spcPct val="100000"/>
              </a:lnSpc>
              <a:spcBef>
                <a:spcPts val="0"/>
              </a:spcBef>
              <a:spcAft>
                <a:spcPts val="0"/>
              </a:spcAft>
              <a:buSzPts val="2200"/>
              <a:buChar char="•"/>
            </a:pPr>
            <a:r>
              <a:rPr lang="en-US" sz="2200"/>
              <a:t>City-owned sites:</a:t>
            </a:r>
            <a:endParaRPr sz="2200"/>
          </a:p>
          <a:p>
            <a:pPr marL="914400" lvl="1" indent="-368300" algn="l" rtl="0">
              <a:lnSpc>
                <a:spcPct val="100000"/>
              </a:lnSpc>
              <a:spcBef>
                <a:spcPts val="0"/>
              </a:spcBef>
              <a:spcAft>
                <a:spcPts val="0"/>
              </a:spcAft>
              <a:buSzPts val="2200"/>
              <a:buChar char="•"/>
            </a:pPr>
            <a:r>
              <a:rPr lang="en-US" sz="2200"/>
              <a:t>Refined Surplus Land Act language, ensured consistent language among the three sites</a:t>
            </a:r>
            <a:endParaRPr sz="2200"/>
          </a:p>
          <a:p>
            <a:pPr marL="914400" lvl="1" indent="-368300" algn="l" rtl="0">
              <a:lnSpc>
                <a:spcPct val="100000"/>
              </a:lnSpc>
              <a:spcBef>
                <a:spcPts val="0"/>
              </a:spcBef>
              <a:spcAft>
                <a:spcPts val="0"/>
              </a:spcAft>
              <a:buSzPts val="2200"/>
              <a:buChar char="•"/>
            </a:pPr>
            <a:r>
              <a:rPr lang="en-US" sz="2200"/>
              <a:t>Eliminated builder’s incentive of only one public hearing</a:t>
            </a:r>
            <a:endParaRPr sz="2200"/>
          </a:p>
          <a:p>
            <a:pPr marL="914400" lvl="1" indent="-368300" algn="l" rtl="0">
              <a:lnSpc>
                <a:spcPct val="100000"/>
              </a:lnSpc>
              <a:spcBef>
                <a:spcPts val="0"/>
              </a:spcBef>
              <a:spcAft>
                <a:spcPts val="0"/>
              </a:spcAft>
              <a:buSzPts val="2200"/>
              <a:buChar char="•"/>
            </a:pPr>
            <a:r>
              <a:rPr lang="en-US" sz="2200"/>
              <a:t>Added clarifying language to Table C-3, Sites Inventory that sites are not listed in order of priority</a:t>
            </a:r>
            <a:endParaRPr sz="2200"/>
          </a:p>
          <a:p>
            <a:pPr marL="914400" lvl="1" indent="-368300" algn="l" rtl="0">
              <a:lnSpc>
                <a:spcPct val="100000"/>
              </a:lnSpc>
              <a:spcBef>
                <a:spcPts val="0"/>
              </a:spcBef>
              <a:spcAft>
                <a:spcPts val="0"/>
              </a:spcAft>
              <a:buSzPts val="2200"/>
              <a:buChar char="•"/>
            </a:pPr>
            <a:r>
              <a:rPr lang="en-US" sz="2200"/>
              <a:t>Updated project timeline</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47"/>
        <p:cNvGrpSpPr/>
        <p:nvPr/>
      </p:nvGrpSpPr>
      <p:grpSpPr>
        <a:xfrm>
          <a:off x="0" y="0"/>
          <a:ext cx="0" cy="0"/>
          <a:chOff x="0" y="0"/>
          <a:chExt cx="0" cy="0"/>
        </a:xfrm>
      </p:grpSpPr>
      <p:graphicFrame>
        <p:nvGraphicFramePr>
          <p:cNvPr id="348" name="Google Shape;348;p26"/>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Environmental Review (CEQA)</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49" name="Google Shape;349;p26"/>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50" name="Google Shape;350;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
        <p:nvSpPr>
          <p:cNvPr id="351" name="Google Shape;351;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52" name="Google Shape;352;p26"/>
          <p:cNvSpPr txBox="1">
            <a:spLocks noGrp="1"/>
          </p:cNvSpPr>
          <p:nvPr>
            <p:ph type="body" idx="1"/>
          </p:nvPr>
        </p:nvSpPr>
        <p:spPr>
          <a:xfrm>
            <a:off x="838200" y="1825625"/>
            <a:ext cx="10406204" cy="4351338"/>
          </a:xfrm>
          <a:prstGeom prst="rect">
            <a:avLst/>
          </a:prstGeom>
          <a:noFill/>
          <a:ln>
            <a:noFill/>
          </a:ln>
        </p:spPr>
        <p:txBody>
          <a:bodyPr spcFirstLastPara="1" wrap="square" lIns="91425" tIns="45700" rIns="91425" bIns="45700" anchor="t" anchorCtr="0">
            <a:normAutofit/>
          </a:bodyPr>
          <a:lstStyle/>
          <a:p>
            <a:pPr marL="457200" lvl="0" indent="-368300" algn="l" rtl="0">
              <a:lnSpc>
                <a:spcPct val="90000"/>
              </a:lnSpc>
              <a:spcBef>
                <a:spcPts val="1000"/>
              </a:spcBef>
              <a:spcAft>
                <a:spcPts val="0"/>
              </a:spcAft>
              <a:buClr>
                <a:schemeClr val="dk1"/>
              </a:buClr>
              <a:buSzPts val="2200"/>
              <a:buChar char="•"/>
            </a:pPr>
            <a:r>
              <a:rPr lang="en-US" sz="2600"/>
              <a:t>The City of Carmel-by-the-Sea has undertaken environmental review for the proposed 6th Cycle 2023-2031 Housing Element Update.</a:t>
            </a:r>
            <a:endParaRPr sz="2600"/>
          </a:p>
          <a:p>
            <a:pPr marL="457200" lvl="0" indent="-368300" algn="l" rtl="0">
              <a:lnSpc>
                <a:spcPct val="90000"/>
              </a:lnSpc>
              <a:spcBef>
                <a:spcPts val="1000"/>
              </a:spcBef>
              <a:spcAft>
                <a:spcPts val="0"/>
              </a:spcAft>
              <a:buClr>
                <a:schemeClr val="dk1"/>
              </a:buClr>
              <a:buSzPts val="2200"/>
              <a:buChar char="•"/>
            </a:pPr>
            <a:r>
              <a:rPr lang="en-US" sz="2600"/>
              <a:t>The City filed a Notice of Intent (NOI) to adopt a Mitigated Negative Declaration with the Monterey County Clerk on 2.22.2024 and posted online for a 30-day public review period; subsequent revisions of the Housing Element did not impact the environmental review.</a:t>
            </a:r>
            <a:endParaRPr sz="2600"/>
          </a:p>
          <a:p>
            <a:pPr marL="457200" lvl="0" indent="-368300" algn="l" rtl="0">
              <a:lnSpc>
                <a:spcPct val="90000"/>
              </a:lnSpc>
              <a:spcBef>
                <a:spcPts val="1000"/>
              </a:spcBef>
              <a:spcAft>
                <a:spcPts val="0"/>
              </a:spcAft>
              <a:buSzPts val="2200"/>
              <a:buChar char="•"/>
            </a:pPr>
            <a:r>
              <a:rPr lang="en-US" sz="2600"/>
              <a:t>Two comment letters received. </a:t>
            </a:r>
            <a:endParaRPr sz="2600"/>
          </a:p>
          <a:p>
            <a:pPr marL="457200" lvl="0" indent="-368300" algn="l" rtl="0">
              <a:lnSpc>
                <a:spcPct val="90000"/>
              </a:lnSpc>
              <a:spcBef>
                <a:spcPts val="1000"/>
              </a:spcBef>
              <a:spcAft>
                <a:spcPts val="0"/>
              </a:spcAft>
              <a:buClr>
                <a:schemeClr val="dk1"/>
              </a:buClr>
              <a:buSzPts val="2200"/>
              <a:buChar char="•"/>
            </a:pPr>
            <a:r>
              <a:rPr lang="en-US" sz="2600"/>
              <a:t>No substantive changes to the environmental document.</a:t>
            </a:r>
            <a:endParaRPr sz="2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57"/>
        <p:cNvGrpSpPr/>
        <p:nvPr/>
      </p:nvGrpSpPr>
      <p:grpSpPr>
        <a:xfrm>
          <a:off x="0" y="0"/>
          <a:ext cx="0" cy="0"/>
          <a:chOff x="0" y="0"/>
          <a:chExt cx="0" cy="0"/>
        </a:xfrm>
      </p:grpSpPr>
      <p:graphicFrame>
        <p:nvGraphicFramePr>
          <p:cNvPr id="358" name="Google Shape;358;g2ca3add8573_0_43"/>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Project Team</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59" name="Google Shape;359;g2ca3add8573_0_43"/>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60" name="Google Shape;360;g2ca3add8573_0_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
        <p:nvSpPr>
          <p:cNvPr id="361" name="Google Shape;361;g2ca3add8573_0_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62" name="Google Shape;362;g2ca3add8573_0_4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200"/>
              <a:t>Carmel-by-the-Sea</a:t>
            </a:r>
            <a:endParaRPr sz="2200"/>
          </a:p>
          <a:p>
            <a:pPr marL="457200" lvl="0" indent="-368300" algn="l" rtl="0">
              <a:lnSpc>
                <a:spcPct val="90000"/>
              </a:lnSpc>
              <a:spcBef>
                <a:spcPts val="1000"/>
              </a:spcBef>
              <a:spcAft>
                <a:spcPts val="0"/>
              </a:spcAft>
              <a:buSzPts val="2200"/>
              <a:buChar char="•"/>
            </a:pPr>
            <a:r>
              <a:rPr lang="en-US" sz="2200"/>
              <a:t>Mayor Pro Tem Bobby Richards</a:t>
            </a:r>
            <a:endParaRPr sz="2200"/>
          </a:p>
          <a:p>
            <a:pPr marL="457200" lvl="0" indent="-368300" algn="l" rtl="0">
              <a:lnSpc>
                <a:spcPct val="90000"/>
              </a:lnSpc>
              <a:spcBef>
                <a:spcPts val="0"/>
              </a:spcBef>
              <a:spcAft>
                <a:spcPts val="0"/>
              </a:spcAft>
              <a:buSzPts val="2200"/>
              <a:buChar char="•"/>
            </a:pPr>
            <a:r>
              <a:rPr lang="en-US" sz="2200"/>
              <a:t>Councilmember Karen Ferlito</a:t>
            </a:r>
            <a:endParaRPr sz="2200"/>
          </a:p>
          <a:p>
            <a:pPr marL="457200" lvl="0" indent="-368300" algn="l" rtl="0">
              <a:lnSpc>
                <a:spcPct val="90000"/>
              </a:lnSpc>
              <a:spcBef>
                <a:spcPts val="0"/>
              </a:spcBef>
              <a:spcAft>
                <a:spcPts val="0"/>
              </a:spcAft>
              <a:buSzPts val="2200"/>
              <a:buChar char="•"/>
            </a:pPr>
            <a:r>
              <a:rPr lang="en-US" sz="2200"/>
              <a:t>Chip Rerig, City Administrator</a:t>
            </a:r>
            <a:endParaRPr sz="2200"/>
          </a:p>
          <a:p>
            <a:pPr marL="457200" lvl="0" indent="-368300" algn="l" rtl="0">
              <a:lnSpc>
                <a:spcPct val="90000"/>
              </a:lnSpc>
              <a:spcBef>
                <a:spcPts val="0"/>
              </a:spcBef>
              <a:spcAft>
                <a:spcPts val="0"/>
              </a:spcAft>
              <a:buSzPts val="2200"/>
              <a:buChar char="•"/>
            </a:pPr>
            <a:r>
              <a:rPr lang="en-US" sz="2200"/>
              <a:t>Brandon Swanson, CPB Director/Assistant City Administrator </a:t>
            </a:r>
            <a:endParaRPr sz="2200"/>
          </a:p>
          <a:p>
            <a:pPr marL="457200" lvl="0" indent="-368300" algn="l" rtl="0">
              <a:lnSpc>
                <a:spcPct val="90000"/>
              </a:lnSpc>
              <a:spcBef>
                <a:spcPts val="0"/>
              </a:spcBef>
              <a:spcAft>
                <a:spcPts val="0"/>
              </a:spcAft>
              <a:buSzPts val="2200"/>
              <a:buChar char="•"/>
            </a:pPr>
            <a:r>
              <a:rPr lang="en-US" sz="2200"/>
              <a:t>Marnie R. Waffle, Principal Planner</a:t>
            </a:r>
            <a:endParaRPr sz="2200"/>
          </a:p>
          <a:p>
            <a:pPr marL="457200" lvl="0" indent="-368300" algn="l" rtl="0">
              <a:lnSpc>
                <a:spcPct val="90000"/>
              </a:lnSpc>
              <a:spcBef>
                <a:spcPts val="0"/>
              </a:spcBef>
              <a:spcAft>
                <a:spcPts val="0"/>
              </a:spcAft>
              <a:buSzPts val="2200"/>
              <a:buChar char="•"/>
            </a:pPr>
            <a:r>
              <a:rPr lang="en-US" sz="2200"/>
              <a:t>Katherine Wallace, Associate Planner</a:t>
            </a:r>
            <a:endParaRPr sz="2200"/>
          </a:p>
          <a:p>
            <a:pPr marL="0" lvl="0" indent="0" algn="l" rtl="0">
              <a:lnSpc>
                <a:spcPct val="90000"/>
              </a:lnSpc>
              <a:spcBef>
                <a:spcPts val="1000"/>
              </a:spcBef>
              <a:spcAft>
                <a:spcPts val="0"/>
              </a:spcAft>
              <a:buSzPts val="1800"/>
              <a:buNone/>
            </a:pPr>
            <a:r>
              <a:rPr lang="en-US" sz="2200"/>
              <a:t>With support from the entire CPB staff!</a:t>
            </a:r>
            <a:endParaRPr sz="2200"/>
          </a:p>
        </p:txBody>
      </p:sp>
      <p:sp>
        <p:nvSpPr>
          <p:cNvPr id="363" name="Google Shape;363;g2ca3add8573_0_4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200"/>
              <a:t>Consultant: EMC Planning Group</a:t>
            </a:r>
            <a:endParaRPr sz="2200"/>
          </a:p>
          <a:p>
            <a:pPr marL="457200" lvl="0" indent="-368300" algn="l" rtl="0">
              <a:lnSpc>
                <a:spcPct val="90000"/>
              </a:lnSpc>
              <a:spcBef>
                <a:spcPts val="1000"/>
              </a:spcBef>
              <a:spcAft>
                <a:spcPts val="0"/>
              </a:spcAft>
              <a:buSzPts val="2200"/>
              <a:buChar char="•"/>
            </a:pPr>
            <a:r>
              <a:rPr lang="en-US" sz="2200"/>
              <a:t>Michael Groves</a:t>
            </a:r>
            <a:endParaRPr sz="2200"/>
          </a:p>
          <a:p>
            <a:pPr marL="457200" lvl="0" indent="-368300" algn="l" rtl="0">
              <a:lnSpc>
                <a:spcPct val="90000"/>
              </a:lnSpc>
              <a:spcBef>
                <a:spcPts val="0"/>
              </a:spcBef>
              <a:spcAft>
                <a:spcPts val="0"/>
              </a:spcAft>
              <a:buSzPts val="2200"/>
              <a:buChar char="•"/>
            </a:pPr>
            <a:r>
              <a:rPr lang="en-US" sz="2200"/>
              <a:t>Anastazia Aziz</a:t>
            </a:r>
            <a:endParaRPr sz="2200"/>
          </a:p>
          <a:p>
            <a:pPr marL="457200" lvl="0" indent="-368300" algn="l" rtl="0">
              <a:lnSpc>
                <a:spcPct val="90000"/>
              </a:lnSpc>
              <a:spcBef>
                <a:spcPts val="0"/>
              </a:spcBef>
              <a:spcAft>
                <a:spcPts val="0"/>
              </a:spcAft>
              <a:buSzPts val="2200"/>
              <a:buChar char="•"/>
            </a:pPr>
            <a:r>
              <a:rPr lang="en-US" sz="2200"/>
              <a:t>Ande Flower </a:t>
            </a:r>
            <a:endParaRPr sz="2200"/>
          </a:p>
          <a:p>
            <a:pPr marL="457200" lvl="0" indent="-368300" algn="l" rtl="0">
              <a:lnSpc>
                <a:spcPct val="90000"/>
              </a:lnSpc>
              <a:spcBef>
                <a:spcPts val="0"/>
              </a:spcBef>
              <a:spcAft>
                <a:spcPts val="0"/>
              </a:spcAft>
              <a:buSzPts val="2200"/>
              <a:buChar char="•"/>
            </a:pPr>
            <a:r>
              <a:rPr lang="en-US" sz="2200"/>
              <a:t>Kylie Pope</a:t>
            </a:r>
            <a:endParaRPr sz="2200"/>
          </a:p>
          <a:p>
            <a:pPr marL="457200" lvl="0" indent="-368300" algn="l" rtl="0">
              <a:lnSpc>
                <a:spcPct val="90000"/>
              </a:lnSpc>
              <a:spcBef>
                <a:spcPts val="0"/>
              </a:spcBef>
              <a:spcAft>
                <a:spcPts val="0"/>
              </a:spcAft>
              <a:buSzPts val="2200"/>
              <a:buChar char="•"/>
            </a:pPr>
            <a:r>
              <a:rPr lang="en-US" sz="2200"/>
              <a:t>Kailon Thompson</a:t>
            </a:r>
            <a:endParaRPr sz="2200"/>
          </a:p>
          <a:p>
            <a:pPr marL="457200" lvl="0" indent="-368300" algn="l" rtl="0">
              <a:lnSpc>
                <a:spcPct val="90000"/>
              </a:lnSpc>
              <a:spcBef>
                <a:spcPts val="0"/>
              </a:spcBef>
              <a:spcAft>
                <a:spcPts val="0"/>
              </a:spcAft>
              <a:buSzPts val="2200"/>
              <a:buChar char="•"/>
            </a:pPr>
            <a:r>
              <a:rPr lang="en-US" sz="2200"/>
              <a:t>Stuart Poulter</a:t>
            </a:r>
            <a:endParaRPr sz="2200"/>
          </a:p>
          <a:p>
            <a:pPr marL="457200" lvl="0" indent="-368300" algn="l" rtl="0">
              <a:lnSpc>
                <a:spcPct val="90000"/>
              </a:lnSpc>
              <a:spcBef>
                <a:spcPts val="0"/>
              </a:spcBef>
              <a:spcAft>
                <a:spcPts val="0"/>
              </a:spcAft>
              <a:buSzPts val="2200"/>
              <a:buChar char="•"/>
            </a:pPr>
            <a:r>
              <a:rPr lang="en-US" sz="2200"/>
              <a:t>Martin Carver</a:t>
            </a:r>
            <a:endParaRPr sz="2200"/>
          </a:p>
          <a:p>
            <a:pPr marL="457200" lvl="0" indent="-368300" algn="l" rtl="0">
              <a:lnSpc>
                <a:spcPct val="90000"/>
              </a:lnSpc>
              <a:spcBef>
                <a:spcPts val="0"/>
              </a:spcBef>
              <a:spcAft>
                <a:spcPts val="0"/>
              </a:spcAft>
              <a:buSzPts val="2200"/>
              <a:buChar char="•"/>
            </a:pPr>
            <a:r>
              <a:rPr lang="en-US" sz="2200"/>
              <a:t>Teri Wissler Adam</a:t>
            </a:r>
            <a:endParaRPr sz="2200"/>
          </a:p>
          <a:p>
            <a:pPr marL="457200" lvl="0" indent="-368300" algn="l" rtl="0">
              <a:lnSpc>
                <a:spcPct val="90000"/>
              </a:lnSpc>
              <a:spcBef>
                <a:spcPts val="0"/>
              </a:spcBef>
              <a:spcAft>
                <a:spcPts val="0"/>
              </a:spcAft>
              <a:buSzPts val="2200"/>
              <a:buChar char="•"/>
            </a:pPr>
            <a:r>
              <a:rPr lang="en-US" sz="2200"/>
              <a:t>Shoshana Lutz</a:t>
            </a:r>
            <a:endParaRPr sz="2200"/>
          </a:p>
          <a:p>
            <a:pPr marL="457200" lvl="0" indent="-368300" algn="l" rtl="0">
              <a:lnSpc>
                <a:spcPct val="90000"/>
              </a:lnSpc>
              <a:spcBef>
                <a:spcPts val="0"/>
              </a:spcBef>
              <a:spcAft>
                <a:spcPts val="0"/>
              </a:spcAft>
              <a:buSzPts val="2200"/>
              <a:buChar char="•"/>
            </a:pPr>
            <a:r>
              <a:rPr lang="en-US" sz="2200"/>
              <a:t>Tiffany Robinson</a:t>
            </a:r>
            <a:endParaRPr sz="2200"/>
          </a:p>
        </p:txBody>
      </p:sp>
      <p:pic>
        <p:nvPicPr>
          <p:cNvPr id="364" name="Google Shape;364;g2ca3add8573_0_43"/>
          <p:cNvPicPr preferRelativeResize="0"/>
          <p:nvPr/>
        </p:nvPicPr>
        <p:blipFill rotWithShape="1">
          <a:blip r:embed="rId4">
            <a:alphaModFix/>
          </a:blip>
          <a:srcRect l="5167" t="11225" r="6038" b="21995"/>
          <a:stretch/>
        </p:blipFill>
        <p:spPr>
          <a:xfrm>
            <a:off x="8956200" y="2586325"/>
            <a:ext cx="2822975" cy="827250"/>
          </a:xfrm>
          <a:prstGeom prst="rect">
            <a:avLst/>
          </a:prstGeom>
          <a:noFill/>
          <a:ln>
            <a:noFill/>
          </a:ln>
        </p:spPr>
      </p:pic>
      <p:pic>
        <p:nvPicPr>
          <p:cNvPr id="365" name="Google Shape;365;g2ca3add8573_0_43"/>
          <p:cNvPicPr preferRelativeResize="0"/>
          <p:nvPr/>
        </p:nvPicPr>
        <p:blipFill rotWithShape="1">
          <a:blip r:embed="rId5">
            <a:alphaModFix/>
          </a:blip>
          <a:srcRect/>
          <a:stretch/>
        </p:blipFill>
        <p:spPr>
          <a:xfrm>
            <a:off x="2173863" y="4998013"/>
            <a:ext cx="1724025" cy="1590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70"/>
        <p:cNvGrpSpPr/>
        <p:nvPr/>
      </p:nvGrpSpPr>
      <p:grpSpPr>
        <a:xfrm>
          <a:off x="0" y="0"/>
          <a:ext cx="0" cy="0"/>
          <a:chOff x="0" y="0"/>
          <a:chExt cx="0" cy="0"/>
        </a:xfrm>
      </p:grpSpPr>
      <p:graphicFrame>
        <p:nvGraphicFramePr>
          <p:cNvPr id="371" name="Google Shape;371;g2ca3add8573_0_65"/>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Recommendation</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72" name="Google Shape;372;g2ca3add8573_0_65"/>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73" name="Google Shape;373;g2ca3add8573_0_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374" name="Google Shape;374;g2ca3add8573_0_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75" name="Google Shape;375;g2ca3add8573_0_6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200"/>
              <a:t>Staff recommends that the Planning Commission:</a:t>
            </a:r>
            <a:endParaRPr sz="2200"/>
          </a:p>
          <a:p>
            <a:pPr marL="0" lvl="0" indent="0" algn="l" rtl="0">
              <a:lnSpc>
                <a:spcPct val="90000"/>
              </a:lnSpc>
              <a:spcBef>
                <a:spcPts val="1000"/>
              </a:spcBef>
              <a:spcAft>
                <a:spcPts val="0"/>
              </a:spcAft>
              <a:buSzPts val="1800"/>
              <a:buNone/>
            </a:pPr>
            <a:endParaRPr sz="2200"/>
          </a:p>
          <a:p>
            <a:pPr marL="0" lvl="0" indent="0" algn="l" rtl="0">
              <a:lnSpc>
                <a:spcPct val="90000"/>
              </a:lnSpc>
              <a:spcBef>
                <a:spcPts val="1000"/>
              </a:spcBef>
              <a:spcAft>
                <a:spcPts val="0"/>
              </a:spcAft>
              <a:buSzPts val="1800"/>
              <a:buNone/>
            </a:pPr>
            <a:r>
              <a:rPr lang="en-US" sz="2200"/>
              <a:t>Adopt a Resolution (Attachment 1) </a:t>
            </a:r>
            <a:r>
              <a:rPr lang="en-US" sz="2200" b="1"/>
              <a:t>recommending</a:t>
            </a:r>
            <a:r>
              <a:rPr lang="en-US" sz="2200"/>
              <a:t> the City Council adopt a Mitigated Negative Declaration and associated Mitigation Monitoring and Reporting Program for the 2023-2031 Housing Element of the General Plan.</a:t>
            </a:r>
            <a:endParaRPr sz="2200"/>
          </a:p>
          <a:p>
            <a:pPr marL="0" lvl="0" indent="0" algn="l" rtl="0">
              <a:lnSpc>
                <a:spcPct val="90000"/>
              </a:lnSpc>
              <a:spcBef>
                <a:spcPts val="1000"/>
              </a:spcBef>
              <a:spcAft>
                <a:spcPts val="0"/>
              </a:spcAft>
              <a:buSzPts val="1800"/>
              <a:buNone/>
            </a:pPr>
            <a:endParaRPr sz="2200"/>
          </a:p>
          <a:p>
            <a:pPr marL="0" lvl="0" indent="0" algn="l" rtl="0">
              <a:lnSpc>
                <a:spcPct val="90000"/>
              </a:lnSpc>
              <a:spcBef>
                <a:spcPts val="1000"/>
              </a:spcBef>
              <a:spcAft>
                <a:spcPts val="0"/>
              </a:spcAft>
              <a:buSzPts val="1800"/>
              <a:buNone/>
            </a:pPr>
            <a:r>
              <a:rPr lang="en-US" sz="2200"/>
              <a:t>Adopt a Resolution (Attachment 2) </a:t>
            </a:r>
            <a:r>
              <a:rPr lang="en-US" sz="2200" b="1"/>
              <a:t>recommending</a:t>
            </a:r>
            <a:r>
              <a:rPr lang="en-US" sz="2200"/>
              <a:t> the City Council approve a General Plan Amendment repealing the 2015-2023 Housing Element and adopting the 2023-2031 Housing Element of the General Plan in compliance with State housing element law.</a:t>
            </a:r>
            <a:endParaRPr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80"/>
        <p:cNvGrpSpPr/>
        <p:nvPr/>
      </p:nvGrpSpPr>
      <p:grpSpPr>
        <a:xfrm>
          <a:off x="0" y="0"/>
          <a:ext cx="0" cy="0"/>
          <a:chOff x="0" y="0"/>
          <a:chExt cx="0" cy="0"/>
        </a:xfrm>
      </p:grpSpPr>
      <p:graphicFrame>
        <p:nvGraphicFramePr>
          <p:cNvPr id="381" name="Google Shape;381;p31"/>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What’s Next?</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82" name="Google Shape;382;p31"/>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83" name="Google Shape;383;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
        <p:nvSpPr>
          <p:cNvPr id="384" name="Google Shape;384;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85" name="Google Shape;385;p31"/>
          <p:cNvSpPr txBox="1">
            <a:spLocks noGrp="1"/>
          </p:cNvSpPr>
          <p:nvPr>
            <p:ph type="body" idx="1"/>
          </p:nvPr>
        </p:nvSpPr>
        <p:spPr>
          <a:xfrm>
            <a:off x="838200" y="1825625"/>
            <a:ext cx="10406204"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Submit an adopted Housing Element to HCD for formal certification.</a:t>
            </a:r>
            <a:endParaRPr/>
          </a:p>
          <a:p>
            <a:pPr marL="457200" lvl="0" indent="-342900" algn="l" rtl="0">
              <a:lnSpc>
                <a:spcPct val="90000"/>
              </a:lnSpc>
              <a:spcBef>
                <a:spcPts val="1000"/>
              </a:spcBef>
              <a:spcAft>
                <a:spcPts val="0"/>
              </a:spcAft>
              <a:buClr>
                <a:schemeClr val="dk1"/>
              </a:buClr>
              <a:buSzPts val="1800"/>
              <a:buChar char="•"/>
            </a:pPr>
            <a:r>
              <a:rPr lang="en-US"/>
              <a:t>Housing Element Implementation</a:t>
            </a:r>
            <a:endParaRPr/>
          </a:p>
          <a:p>
            <a:pPr marL="571500" lvl="1" indent="0" algn="l" rtl="0">
              <a:lnSpc>
                <a:spcPct val="90000"/>
              </a:lnSpc>
              <a:spcBef>
                <a:spcPts val="500"/>
              </a:spcBef>
              <a:spcAft>
                <a:spcPts val="0"/>
              </a:spcAft>
              <a:buSzPts val="1800"/>
              <a:buNone/>
            </a:pPr>
            <a:r>
              <a:rPr lang="en-US"/>
              <a:t>*Maintain local control by providing new housing opportunities</a:t>
            </a:r>
            <a:endParaRPr/>
          </a:p>
          <a:p>
            <a:pPr marL="571500" lvl="1" indent="0" algn="l" rtl="0">
              <a:lnSpc>
                <a:spcPct val="90000"/>
              </a:lnSpc>
              <a:spcBef>
                <a:spcPts val="500"/>
              </a:spcBef>
              <a:spcAft>
                <a:spcPts val="0"/>
              </a:spcAft>
              <a:buSzPts val="1800"/>
              <a:buNone/>
            </a:pPr>
            <a:r>
              <a:rPr lang="en-US"/>
              <a:t>*Thoughtfully direct growth to protect Carmel’s character</a:t>
            </a:r>
            <a:endParaRPr/>
          </a:p>
          <a:p>
            <a:pPr marL="457200" lvl="0" indent="-342900" algn="l" rtl="0">
              <a:lnSpc>
                <a:spcPct val="90000"/>
              </a:lnSpc>
              <a:spcBef>
                <a:spcPts val="1000"/>
              </a:spcBef>
              <a:spcAft>
                <a:spcPts val="0"/>
              </a:spcAft>
              <a:buSzPts val="1800"/>
              <a:buChar char="•"/>
            </a:pPr>
            <a:r>
              <a:rPr lang="en-US"/>
              <a:t>Complete Safety Element update (pending updated State and Local Responsibility Area Fire maps).</a:t>
            </a:r>
            <a:endParaRPr/>
          </a:p>
          <a:p>
            <a:pPr marL="571500" lvl="1" indent="0" algn="l" rtl="0">
              <a:lnSpc>
                <a:spcPct val="90000"/>
              </a:lnSpc>
              <a:spcBef>
                <a:spcPts val="500"/>
              </a:spcBef>
              <a:spcAft>
                <a:spcPts val="0"/>
              </a:spcAft>
              <a:buSzPts val="1800"/>
              <a:buNone/>
            </a:pPr>
            <a:endParaRPr/>
          </a:p>
          <a:p>
            <a:pPr marL="114300" lvl="0" indent="0" algn="l" rtl="0">
              <a:lnSpc>
                <a:spcPct val="90000"/>
              </a:lnSpc>
              <a:spcBef>
                <a:spcPts val="1000"/>
              </a:spcBef>
              <a:spcAft>
                <a:spcPts val="0"/>
              </a:spcAft>
              <a:buSzPts val="1800"/>
              <a:buNone/>
            </a:pPr>
            <a:endParaRPr/>
          </a:p>
        </p:txBody>
      </p:sp>
      <p:pic>
        <p:nvPicPr>
          <p:cNvPr id="386" name="Google Shape;386;p31"/>
          <p:cNvPicPr preferRelativeResize="0"/>
          <p:nvPr/>
        </p:nvPicPr>
        <p:blipFill rotWithShape="1">
          <a:blip r:embed="rId4">
            <a:alphaModFix/>
          </a:blip>
          <a:srcRect/>
          <a:stretch/>
        </p:blipFill>
        <p:spPr>
          <a:xfrm>
            <a:off x="8303032" y="4791403"/>
            <a:ext cx="3740436" cy="193004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391"/>
        <p:cNvGrpSpPr/>
        <p:nvPr/>
      </p:nvGrpSpPr>
      <p:grpSpPr>
        <a:xfrm>
          <a:off x="0" y="0"/>
          <a:ext cx="0" cy="0"/>
          <a:chOff x="0" y="0"/>
          <a:chExt cx="0" cy="0"/>
        </a:xfrm>
      </p:grpSpPr>
      <p:graphicFrame>
        <p:nvGraphicFramePr>
          <p:cNvPr id="392" name="Google Shape;392;p27"/>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Grant Funding</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393" name="Google Shape;393;p27"/>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394" name="Google Shape;394;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
        <p:nvSpPr>
          <p:cNvPr id="395" name="Google Shape;395;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396" name="Google Shape;396;p27"/>
          <p:cNvSpPr txBox="1">
            <a:spLocks noGrp="1"/>
          </p:cNvSpPr>
          <p:nvPr>
            <p:ph type="body" idx="1"/>
          </p:nvPr>
        </p:nvSpPr>
        <p:spPr>
          <a:xfrm>
            <a:off x="838200" y="1825625"/>
            <a:ext cx="1040620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a:t>$160,000: </a:t>
            </a:r>
            <a:r>
              <a:rPr lang="en-US"/>
              <a:t>Senate Bill 2 (SB2)</a:t>
            </a:r>
            <a:endParaRPr/>
          </a:p>
          <a:p>
            <a:pPr marL="0" lvl="0" indent="0" algn="l" rtl="0">
              <a:lnSpc>
                <a:spcPct val="90000"/>
              </a:lnSpc>
              <a:spcBef>
                <a:spcPts val="1000"/>
              </a:spcBef>
              <a:spcAft>
                <a:spcPts val="0"/>
              </a:spcAft>
              <a:buSzPts val="1800"/>
              <a:buNone/>
            </a:pPr>
            <a:r>
              <a:rPr lang="en-US" b="1"/>
              <a:t>$  65,000: </a:t>
            </a:r>
            <a:r>
              <a:rPr lang="en-US"/>
              <a:t>Local Early Action Planning (LEAP)</a:t>
            </a:r>
            <a:endParaRPr/>
          </a:p>
          <a:p>
            <a:pPr marL="0" lvl="0" indent="0" algn="l" rtl="0">
              <a:lnSpc>
                <a:spcPct val="90000"/>
              </a:lnSpc>
              <a:spcBef>
                <a:spcPts val="1000"/>
              </a:spcBef>
              <a:spcAft>
                <a:spcPts val="0"/>
              </a:spcAft>
              <a:buSzPts val="1800"/>
              <a:buNone/>
            </a:pPr>
            <a:r>
              <a:rPr lang="en-US" b="1"/>
              <a:t>$  65,000: </a:t>
            </a:r>
            <a:r>
              <a:rPr lang="en-US"/>
              <a:t>Regional Early Action Planning (REAP1)</a:t>
            </a:r>
            <a:endParaRPr/>
          </a:p>
          <a:p>
            <a:pPr marL="0" lvl="0" indent="0" algn="l" rtl="0">
              <a:lnSpc>
                <a:spcPct val="90000"/>
              </a:lnSpc>
              <a:spcBef>
                <a:spcPts val="1000"/>
              </a:spcBef>
              <a:spcAft>
                <a:spcPts val="0"/>
              </a:spcAft>
              <a:buSzPts val="1800"/>
              <a:buNone/>
            </a:pPr>
            <a:r>
              <a:rPr lang="en-US" b="1"/>
              <a:t>$290,000: </a:t>
            </a:r>
            <a:r>
              <a:rPr lang="en-US"/>
              <a:t>Total Grant Funding</a:t>
            </a:r>
            <a:endParaRPr b="1"/>
          </a:p>
          <a:p>
            <a:pPr marL="0" lvl="0" indent="0" algn="l" rtl="0">
              <a:lnSpc>
                <a:spcPct val="90000"/>
              </a:lnSpc>
              <a:spcBef>
                <a:spcPts val="1000"/>
              </a:spcBef>
              <a:spcAft>
                <a:spcPts val="0"/>
              </a:spcAft>
              <a:buSzPts val="1800"/>
              <a:buNone/>
            </a:pPr>
            <a:r>
              <a:rPr lang="en-US"/>
              <a:t>$371,931: EMC Contract Total </a:t>
            </a:r>
            <a:endParaRPr/>
          </a:p>
          <a:p>
            <a:pPr marL="0" lvl="0" indent="0" algn="l" rtl="0">
              <a:lnSpc>
                <a:spcPct val="90000"/>
              </a:lnSpc>
              <a:spcBef>
                <a:spcPts val="1000"/>
              </a:spcBef>
              <a:spcAft>
                <a:spcPts val="0"/>
              </a:spcAft>
              <a:buSzPts val="1800"/>
              <a:buNone/>
            </a:pPr>
            <a:r>
              <a:rPr lang="en-US">
                <a:solidFill>
                  <a:srgbClr val="FF0000"/>
                </a:solidFill>
              </a:rPr>
              <a:t>$  81,931</a:t>
            </a:r>
            <a:r>
              <a:rPr lang="en-US"/>
              <a:t>: Difference</a:t>
            </a:r>
            <a:endParaRPr/>
          </a:p>
          <a:p>
            <a:pPr marL="0" lvl="0" indent="0" algn="l" rtl="0">
              <a:lnSpc>
                <a:spcPct val="90000"/>
              </a:lnSpc>
              <a:spcBef>
                <a:spcPts val="1000"/>
              </a:spcBef>
              <a:spcAft>
                <a:spcPts val="0"/>
              </a:spcAft>
              <a:buSzPts val="1800"/>
              <a:buNone/>
            </a:pPr>
            <a:endParaRPr sz="1800"/>
          </a:p>
          <a:p>
            <a:pPr marL="0" lvl="0" indent="0" algn="l" rtl="0">
              <a:lnSpc>
                <a:spcPct val="90000"/>
              </a:lnSpc>
              <a:spcBef>
                <a:spcPts val="1000"/>
              </a:spcBef>
              <a:spcAft>
                <a:spcPts val="0"/>
              </a:spcAft>
              <a:buSzPts val="1800"/>
              <a:buNone/>
            </a:pPr>
            <a:r>
              <a:rPr lang="en-US"/>
              <a:t>$  42,500: REAP2 (pending)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03"/>
        <p:cNvGrpSpPr/>
        <p:nvPr/>
      </p:nvGrpSpPr>
      <p:grpSpPr>
        <a:xfrm>
          <a:off x="0" y="0"/>
          <a:ext cx="0" cy="0"/>
          <a:chOff x="0" y="0"/>
          <a:chExt cx="0" cy="0"/>
        </a:xfrm>
      </p:grpSpPr>
      <p:graphicFrame>
        <p:nvGraphicFramePr>
          <p:cNvPr id="104" name="Google Shape;104;g2ca4ce657b2_0_9"/>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Consequences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05" name="Google Shape;105;g2ca4ce657b2_0_9"/>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06" name="Google Shape;106;g2ca4ce657b2_0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
        <p:nvSpPr>
          <p:cNvPr id="107" name="Google Shape;107;g2ca4ce657b2_0_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108" name="Google Shape;108;g2ca4ce657b2_0_9"/>
          <p:cNvSpPr txBox="1">
            <a:spLocks noGrp="1"/>
          </p:cNvSpPr>
          <p:nvPr>
            <p:ph type="body" idx="1"/>
          </p:nvPr>
        </p:nvSpPr>
        <p:spPr>
          <a:xfrm>
            <a:off x="298775" y="1825625"/>
            <a:ext cx="11181000" cy="4641600"/>
          </a:xfrm>
          <a:prstGeom prst="rect">
            <a:avLst/>
          </a:prstGeom>
          <a:noFill/>
          <a:ln>
            <a:noFill/>
          </a:ln>
        </p:spPr>
        <p:txBody>
          <a:bodyPr spcFirstLastPara="1" wrap="square" lIns="91425" tIns="45700" rIns="91425" bIns="45700" anchor="t" anchorCtr="0">
            <a:normAutofit/>
          </a:bodyPr>
          <a:lstStyle/>
          <a:p>
            <a:pPr marL="457200" lvl="0" indent="-368300" algn="l" rtl="0">
              <a:lnSpc>
                <a:spcPct val="100000"/>
              </a:lnSpc>
              <a:spcBef>
                <a:spcPts val="1000"/>
              </a:spcBef>
              <a:spcAft>
                <a:spcPts val="0"/>
              </a:spcAft>
              <a:buSzPts val="2200"/>
              <a:buChar char="•"/>
            </a:pPr>
            <a:r>
              <a:rPr lang="en-US" sz="2200" b="1"/>
              <a:t>Portola Valley </a:t>
            </a:r>
            <a:r>
              <a:rPr lang="en-US" sz="2200"/>
              <a:t>housing element certification has been revoked</a:t>
            </a:r>
            <a:endParaRPr sz="2200"/>
          </a:p>
          <a:p>
            <a:pPr marL="457200" lvl="0" indent="-368300" algn="l" rtl="0">
              <a:lnSpc>
                <a:spcPct val="100000"/>
              </a:lnSpc>
              <a:spcBef>
                <a:spcPts val="1000"/>
              </a:spcBef>
              <a:spcAft>
                <a:spcPts val="0"/>
              </a:spcAft>
              <a:buSzPts val="2200"/>
              <a:buChar char="•"/>
            </a:pPr>
            <a:r>
              <a:rPr lang="en-US" sz="2200" b="1"/>
              <a:t>Beverly Hills </a:t>
            </a:r>
            <a:r>
              <a:rPr lang="en-US" sz="2200"/>
              <a:t>lost their ability to issue permits</a:t>
            </a:r>
            <a:endParaRPr sz="2200"/>
          </a:p>
          <a:p>
            <a:pPr marL="457200" lvl="0" indent="-368300" algn="l" rtl="0">
              <a:lnSpc>
                <a:spcPct val="100000"/>
              </a:lnSpc>
              <a:spcBef>
                <a:spcPts val="1000"/>
              </a:spcBef>
              <a:spcAft>
                <a:spcPts val="0"/>
              </a:spcAft>
              <a:buSzPts val="2200"/>
              <a:buChar char="•"/>
            </a:pPr>
            <a:r>
              <a:rPr lang="en-US" sz="2200" b="1"/>
              <a:t>Fullerton </a:t>
            </a:r>
            <a:r>
              <a:rPr lang="en-US" sz="2200"/>
              <a:t>referred to the Attorney General for failing to adopt a Housing Element</a:t>
            </a:r>
            <a:endParaRPr sz="2200"/>
          </a:p>
          <a:p>
            <a:pPr marL="457200" lvl="0" indent="-368300" algn="l" rtl="0">
              <a:lnSpc>
                <a:spcPct val="100000"/>
              </a:lnSpc>
              <a:spcBef>
                <a:spcPts val="1000"/>
              </a:spcBef>
              <a:spcAft>
                <a:spcPts val="0"/>
              </a:spcAft>
              <a:buSzPts val="2200"/>
              <a:buChar char="•"/>
            </a:pPr>
            <a:r>
              <a:rPr lang="en-US" sz="2200" b="1"/>
              <a:t>La Cañada Flintridge</a:t>
            </a:r>
            <a:r>
              <a:rPr lang="en-US" sz="2200"/>
              <a:t> referred to the Attorney General for failing to adopt a compliant housing element and denying a subsequent builder’s remedy project</a:t>
            </a:r>
            <a:endParaRPr sz="2200"/>
          </a:p>
          <a:p>
            <a:pPr marL="457200" lvl="0" indent="-368300" algn="l" rtl="0">
              <a:lnSpc>
                <a:spcPct val="100000"/>
              </a:lnSpc>
              <a:spcBef>
                <a:spcPts val="1000"/>
              </a:spcBef>
              <a:spcAft>
                <a:spcPts val="0"/>
              </a:spcAft>
              <a:buSzPts val="2200"/>
              <a:buChar char="•"/>
            </a:pPr>
            <a:r>
              <a:rPr lang="en-US" sz="2200" b="1"/>
              <a:t>Santa Monica </a:t>
            </a:r>
            <a:r>
              <a:rPr lang="en-US" sz="2200"/>
              <a:t>failed to adopt a housing element and received 16 builder’s remedy applications including a 15-story, 2,000 unit project near a rail station</a:t>
            </a:r>
            <a:endParaRPr sz="2200"/>
          </a:p>
          <a:p>
            <a:pPr marL="457200" lvl="0" indent="-368300" algn="l" rtl="0">
              <a:lnSpc>
                <a:spcPct val="100000"/>
              </a:lnSpc>
              <a:spcBef>
                <a:spcPts val="1000"/>
              </a:spcBef>
              <a:spcAft>
                <a:spcPts val="0"/>
              </a:spcAft>
              <a:buSzPts val="2200"/>
              <a:buChar char="•"/>
            </a:pPr>
            <a:r>
              <a:rPr lang="en-US" sz="2200" b="1"/>
              <a:t>Other penalties </a:t>
            </a:r>
            <a:r>
              <a:rPr lang="en-US" sz="2200"/>
              <a:t>could include fines and loss of grant funding</a:t>
            </a:r>
            <a:endParaRPr sz="2200"/>
          </a:p>
          <a:p>
            <a:pPr marL="114300" lvl="0" indent="0" algn="l" rtl="0">
              <a:lnSpc>
                <a:spcPct val="100000"/>
              </a:lnSpc>
              <a:spcBef>
                <a:spcPts val="1000"/>
              </a:spcBef>
              <a:spcAft>
                <a:spcPts val="0"/>
              </a:spcAft>
              <a:buSzPts val="1815"/>
              <a:buNone/>
            </a:pPr>
            <a:endParaRPr sz="2100" i="1"/>
          </a:p>
          <a:p>
            <a:pPr marL="114300" lvl="0" indent="0" algn="l" rtl="0">
              <a:lnSpc>
                <a:spcPct val="100000"/>
              </a:lnSpc>
              <a:spcBef>
                <a:spcPts val="1000"/>
              </a:spcBef>
              <a:spcAft>
                <a:spcPts val="0"/>
              </a:spcAft>
              <a:buSzPts val="1815"/>
              <a:buNone/>
            </a:pPr>
            <a:r>
              <a:rPr lang="en-US" sz="2100" i="1">
                <a:latin typeface="Calibri"/>
                <a:ea typeface="Calibri"/>
                <a:cs typeface="Calibri"/>
                <a:sym typeface="Calibri"/>
              </a:rPr>
              <a:t>https://www.hcd.ca.gov/planning-and-community-development/accountability-and-enforcement</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13"/>
        <p:cNvGrpSpPr/>
        <p:nvPr/>
      </p:nvGrpSpPr>
      <p:grpSpPr>
        <a:xfrm>
          <a:off x="0" y="0"/>
          <a:ext cx="0" cy="0"/>
          <a:chOff x="0" y="0"/>
          <a:chExt cx="0" cy="0"/>
        </a:xfrm>
      </p:grpSpPr>
      <p:graphicFrame>
        <p:nvGraphicFramePr>
          <p:cNvPr id="114" name="Google Shape;114;g2ca4ce657b2_0_35"/>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Housing Opportunities</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15" name="Google Shape;115;g2ca4ce657b2_0_35"/>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16" name="Google Shape;116;g2ca4ce657b2_0_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17" name="Google Shape;117;g2ca4ce657b2_0_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118" name="Google Shape;118;g2ca4ce657b2_0_35"/>
          <p:cNvSpPr txBox="1">
            <a:spLocks noGrp="1"/>
          </p:cNvSpPr>
          <p:nvPr>
            <p:ph type="body" idx="1"/>
          </p:nvPr>
        </p:nvSpPr>
        <p:spPr>
          <a:xfrm>
            <a:off x="1374650" y="1721175"/>
            <a:ext cx="10105200" cy="4472700"/>
          </a:xfrm>
          <a:prstGeom prst="rect">
            <a:avLst/>
          </a:prstGeom>
          <a:noFill/>
          <a:ln>
            <a:noFill/>
          </a:ln>
        </p:spPr>
        <p:txBody>
          <a:bodyPr spcFirstLastPara="1" wrap="square" lIns="91425" tIns="45700" rIns="91425" bIns="45700" anchor="t" anchorCtr="0">
            <a:normAutofit fontScale="25000"/>
          </a:bodyPr>
          <a:lstStyle/>
          <a:p>
            <a:pPr marL="114300" lvl="0" indent="0" algn="l" rtl="0">
              <a:lnSpc>
                <a:spcPct val="90000"/>
              </a:lnSpc>
              <a:spcBef>
                <a:spcPts val="1000"/>
              </a:spcBef>
              <a:spcAft>
                <a:spcPts val="0"/>
              </a:spcAft>
              <a:buSzPts val="454"/>
              <a:buNone/>
            </a:pPr>
            <a:r>
              <a:rPr lang="en-US" sz="8900" u="sng"/>
              <a:t>3 City-owned Sites</a:t>
            </a:r>
            <a:r>
              <a:rPr lang="en-US" sz="8900"/>
              <a:t>: </a:t>
            </a:r>
            <a:r>
              <a:rPr lang="en-US" sz="8900" b="1"/>
              <a:t>149 affordable units</a:t>
            </a:r>
            <a:endParaRPr sz="8900" b="1"/>
          </a:p>
          <a:p>
            <a:pPr marL="914400" lvl="0" indent="-369887" algn="l" rtl="0">
              <a:lnSpc>
                <a:spcPct val="90000"/>
              </a:lnSpc>
              <a:spcBef>
                <a:spcPts val="1000"/>
              </a:spcBef>
              <a:spcAft>
                <a:spcPts val="0"/>
              </a:spcAft>
              <a:buSzPct val="100000"/>
              <a:buChar char="•"/>
            </a:pPr>
            <a:r>
              <a:rPr lang="en-US" sz="8900"/>
              <a:t>Sunset Center South Lot (60 units)</a:t>
            </a:r>
            <a:endParaRPr sz="8900"/>
          </a:p>
          <a:p>
            <a:pPr marL="914400" lvl="0" indent="-369887" algn="l" rtl="0">
              <a:lnSpc>
                <a:spcPct val="90000"/>
              </a:lnSpc>
              <a:spcBef>
                <a:spcPts val="1000"/>
              </a:spcBef>
              <a:spcAft>
                <a:spcPts val="0"/>
              </a:spcAft>
              <a:buSzPct val="100000"/>
              <a:buChar char="•"/>
            </a:pPr>
            <a:r>
              <a:rPr lang="en-US" sz="8900"/>
              <a:t>Sunset Center North Lot (33 units)</a:t>
            </a:r>
            <a:endParaRPr sz="8900"/>
          </a:p>
          <a:p>
            <a:pPr marL="914400" lvl="0" indent="-369887" algn="l" rtl="0">
              <a:lnSpc>
                <a:spcPct val="90000"/>
              </a:lnSpc>
              <a:spcBef>
                <a:spcPts val="1000"/>
              </a:spcBef>
              <a:spcAft>
                <a:spcPts val="0"/>
              </a:spcAft>
              <a:buSzPct val="100000"/>
              <a:buChar char="•"/>
            </a:pPr>
            <a:r>
              <a:rPr lang="en-US" sz="8900"/>
              <a:t>Vista Lobos (56 units)</a:t>
            </a:r>
            <a:endParaRPr sz="8900"/>
          </a:p>
          <a:p>
            <a:pPr marL="114300" lvl="0" indent="0" algn="l" rtl="0">
              <a:lnSpc>
                <a:spcPct val="90000"/>
              </a:lnSpc>
              <a:spcBef>
                <a:spcPts val="1000"/>
              </a:spcBef>
              <a:spcAft>
                <a:spcPts val="0"/>
              </a:spcAft>
              <a:buSzPts val="454"/>
              <a:buNone/>
            </a:pPr>
            <a:r>
              <a:rPr lang="en-US" sz="8900" u="sng"/>
              <a:t>22 Privately-owned Sites</a:t>
            </a:r>
            <a:r>
              <a:rPr lang="en-US" sz="8900"/>
              <a:t>: 28 affordable, 111 market rate = </a:t>
            </a:r>
            <a:r>
              <a:rPr lang="en-US" sz="8900" b="1"/>
              <a:t>139 units</a:t>
            </a:r>
            <a:endParaRPr sz="8900" b="1"/>
          </a:p>
          <a:p>
            <a:pPr marL="114300" lvl="0" indent="0" algn="l" rtl="0">
              <a:lnSpc>
                <a:spcPct val="90000"/>
              </a:lnSpc>
              <a:spcBef>
                <a:spcPts val="1000"/>
              </a:spcBef>
              <a:spcAft>
                <a:spcPts val="0"/>
              </a:spcAft>
              <a:buSzPts val="454"/>
              <a:buNone/>
            </a:pPr>
            <a:r>
              <a:rPr lang="en-US" sz="8900" u="sng"/>
              <a:t>Hospitality Employee Housing</a:t>
            </a:r>
            <a:r>
              <a:rPr lang="en-US" sz="8900"/>
              <a:t>: </a:t>
            </a:r>
            <a:r>
              <a:rPr lang="en-US" sz="8900" b="1"/>
              <a:t>31 affordable units</a:t>
            </a:r>
            <a:endParaRPr sz="8900" b="1"/>
          </a:p>
          <a:p>
            <a:pPr marL="114300" lvl="0" indent="0" algn="l" rtl="0">
              <a:lnSpc>
                <a:spcPct val="90000"/>
              </a:lnSpc>
              <a:spcBef>
                <a:spcPts val="1000"/>
              </a:spcBef>
              <a:spcAft>
                <a:spcPts val="0"/>
              </a:spcAft>
              <a:buSzPts val="454"/>
              <a:buNone/>
            </a:pPr>
            <a:r>
              <a:rPr lang="en-US" sz="8900" u="sng"/>
              <a:t>Accessory Dwelling Units (ADUs)</a:t>
            </a:r>
            <a:r>
              <a:rPr lang="en-US" sz="8900"/>
              <a:t>: 30 affordable, 4 market rate = </a:t>
            </a:r>
            <a:r>
              <a:rPr lang="en-US" sz="8900" b="1"/>
              <a:t>34 units</a:t>
            </a:r>
            <a:endParaRPr sz="8900" b="1"/>
          </a:p>
          <a:p>
            <a:pPr marL="114300" lvl="0" indent="0" algn="l" rtl="0">
              <a:lnSpc>
                <a:spcPct val="90000"/>
              </a:lnSpc>
              <a:spcBef>
                <a:spcPts val="1000"/>
              </a:spcBef>
              <a:spcAft>
                <a:spcPts val="0"/>
              </a:spcAft>
              <a:buSzPts val="454"/>
              <a:buNone/>
            </a:pPr>
            <a:r>
              <a:rPr lang="en-US" sz="8900" u="sng"/>
              <a:t>Pipeline Projects</a:t>
            </a:r>
            <a:r>
              <a:rPr lang="en-US" sz="8900"/>
              <a:t>: 21 affordable (ADUs), 36 market rate = </a:t>
            </a:r>
            <a:r>
              <a:rPr lang="en-US" sz="8900" b="1"/>
              <a:t>57 units</a:t>
            </a:r>
            <a:r>
              <a:rPr lang="en-US" sz="8900"/>
              <a:t> (and growing!)</a:t>
            </a:r>
            <a:endParaRPr sz="8900"/>
          </a:p>
          <a:p>
            <a:pPr marL="914400" lvl="0" indent="-369887" algn="l" rtl="0">
              <a:lnSpc>
                <a:spcPct val="90000"/>
              </a:lnSpc>
              <a:spcBef>
                <a:spcPts val="1000"/>
              </a:spcBef>
              <a:spcAft>
                <a:spcPts val="0"/>
              </a:spcAft>
              <a:buSzPct val="100000"/>
              <a:buChar char="•"/>
            </a:pPr>
            <a:r>
              <a:rPr lang="en-US" sz="8900"/>
              <a:t>Accessory Dwelling Units, apartments, single family homes</a:t>
            </a:r>
            <a:endParaRPr sz="8900"/>
          </a:p>
          <a:p>
            <a:pPr marL="0" lvl="0" indent="0" algn="l" rtl="0">
              <a:lnSpc>
                <a:spcPct val="90000"/>
              </a:lnSpc>
              <a:spcBef>
                <a:spcPts val="1000"/>
              </a:spcBef>
              <a:spcAft>
                <a:spcPts val="0"/>
              </a:spcAft>
              <a:buSzPct val="80898"/>
              <a:buNone/>
            </a:pPr>
            <a:r>
              <a:rPr lang="en-US" sz="8900"/>
              <a:t>Total: </a:t>
            </a:r>
            <a:r>
              <a:rPr lang="en-US" sz="8900" b="1"/>
              <a:t>410 units </a:t>
            </a:r>
            <a:r>
              <a:rPr lang="en-US" sz="8900"/>
              <a:t>(17% buffer)</a:t>
            </a:r>
            <a:endParaRPr sz="8900"/>
          </a:p>
        </p:txBody>
      </p:sp>
      <p:sp>
        <p:nvSpPr>
          <p:cNvPr id="119" name="Google Shape;119;g2ca4ce657b2_0_35"/>
          <p:cNvSpPr txBox="1"/>
          <p:nvPr/>
        </p:nvSpPr>
        <p:spPr>
          <a:xfrm rot="1336839">
            <a:off x="9427644" y="1949664"/>
            <a:ext cx="2537560" cy="1593212"/>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sng" strike="noStrike" cap="none">
                <a:solidFill>
                  <a:schemeClr val="accent1"/>
                </a:solidFill>
                <a:latin typeface="Calibri"/>
                <a:ea typeface="Calibri"/>
                <a:cs typeface="Calibri"/>
                <a:sym typeface="Calibri"/>
              </a:rPr>
              <a:t>CARMEL-BY-THE-SEA</a:t>
            </a:r>
            <a:endParaRPr sz="2200" b="0" i="0" u="sng"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accent1"/>
                </a:solidFill>
                <a:latin typeface="Calibri"/>
                <a:ea typeface="Calibri"/>
                <a:cs typeface="Calibri"/>
                <a:sym typeface="Calibri"/>
              </a:rPr>
              <a:t>231 affordable</a:t>
            </a:r>
            <a:endParaRPr sz="22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accent1"/>
                </a:solidFill>
                <a:latin typeface="Calibri"/>
                <a:ea typeface="Calibri"/>
                <a:cs typeface="Calibri"/>
                <a:sym typeface="Calibri"/>
              </a:rPr>
              <a:t>118 market-rate</a:t>
            </a:r>
            <a:endParaRPr sz="22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accent1"/>
                </a:solidFill>
                <a:latin typeface="Calibri"/>
                <a:ea typeface="Calibri"/>
                <a:cs typeface="Calibri"/>
                <a:sym typeface="Calibri"/>
              </a:rPr>
              <a:t>349 total</a:t>
            </a:r>
            <a:endParaRPr sz="2200" b="0" i="0" u="none" strike="noStrike" cap="none">
              <a:solidFill>
                <a:schemeClr val="accent1"/>
              </a:solidFill>
              <a:latin typeface="Calibri"/>
              <a:ea typeface="Calibri"/>
              <a:cs typeface="Calibri"/>
              <a:sym typeface="Calibri"/>
            </a:endParaRPr>
          </a:p>
        </p:txBody>
      </p:sp>
      <p:pic>
        <p:nvPicPr>
          <p:cNvPr id="120" name="Google Shape;120;g2ca4ce657b2_0_35"/>
          <p:cNvPicPr preferRelativeResize="0"/>
          <p:nvPr/>
        </p:nvPicPr>
        <p:blipFill rotWithShape="1">
          <a:blip r:embed="rId4">
            <a:alphaModFix/>
          </a:blip>
          <a:srcRect/>
          <a:stretch/>
        </p:blipFill>
        <p:spPr>
          <a:xfrm>
            <a:off x="529863" y="1721181"/>
            <a:ext cx="714375" cy="1047750"/>
          </a:xfrm>
          <a:prstGeom prst="rect">
            <a:avLst/>
          </a:prstGeom>
          <a:noFill/>
          <a:ln>
            <a:noFill/>
          </a:ln>
        </p:spPr>
      </p:pic>
      <p:grpSp>
        <p:nvGrpSpPr>
          <p:cNvPr id="121" name="Google Shape;121;g2ca4ce657b2_0_35"/>
          <p:cNvGrpSpPr/>
          <p:nvPr/>
        </p:nvGrpSpPr>
        <p:grpSpPr>
          <a:xfrm>
            <a:off x="738838" y="3777665"/>
            <a:ext cx="296459" cy="1430388"/>
            <a:chOff x="1060051" y="3782215"/>
            <a:chExt cx="296459" cy="1430388"/>
          </a:xfrm>
        </p:grpSpPr>
        <p:pic>
          <p:nvPicPr>
            <p:cNvPr id="122" name="Google Shape;122;g2ca4ce657b2_0_35"/>
            <p:cNvPicPr preferRelativeResize="0"/>
            <p:nvPr/>
          </p:nvPicPr>
          <p:blipFill rotWithShape="1">
            <a:blip r:embed="rId4">
              <a:alphaModFix/>
            </a:blip>
            <a:srcRect/>
            <a:stretch/>
          </p:blipFill>
          <p:spPr>
            <a:xfrm>
              <a:off x="1060051" y="4737327"/>
              <a:ext cx="296459" cy="475276"/>
            </a:xfrm>
            <a:prstGeom prst="rect">
              <a:avLst/>
            </a:prstGeom>
            <a:noFill/>
            <a:ln>
              <a:noFill/>
            </a:ln>
          </p:spPr>
        </p:pic>
        <p:pic>
          <p:nvPicPr>
            <p:cNvPr id="123" name="Google Shape;123;g2ca4ce657b2_0_35"/>
            <p:cNvPicPr preferRelativeResize="0"/>
            <p:nvPr/>
          </p:nvPicPr>
          <p:blipFill rotWithShape="1">
            <a:blip r:embed="rId4">
              <a:alphaModFix/>
            </a:blip>
            <a:srcRect/>
            <a:stretch/>
          </p:blipFill>
          <p:spPr>
            <a:xfrm>
              <a:off x="1060051" y="4262051"/>
              <a:ext cx="296459" cy="475276"/>
            </a:xfrm>
            <a:prstGeom prst="rect">
              <a:avLst/>
            </a:prstGeom>
            <a:noFill/>
            <a:ln>
              <a:noFill/>
            </a:ln>
          </p:spPr>
        </p:pic>
        <p:pic>
          <p:nvPicPr>
            <p:cNvPr id="124" name="Google Shape;124;g2ca4ce657b2_0_35"/>
            <p:cNvPicPr preferRelativeResize="0"/>
            <p:nvPr/>
          </p:nvPicPr>
          <p:blipFill rotWithShape="1">
            <a:blip r:embed="rId4">
              <a:alphaModFix/>
            </a:blip>
            <a:srcRect/>
            <a:stretch/>
          </p:blipFill>
          <p:spPr>
            <a:xfrm>
              <a:off x="1060051" y="3782215"/>
              <a:ext cx="296459" cy="475276"/>
            </a:xfrm>
            <a:prstGeom prst="rect">
              <a:avLst/>
            </a:prstGeom>
            <a:noFill/>
            <a:ln>
              <a:noFill/>
            </a:ln>
          </p:spPr>
        </p:pic>
      </p:grpSp>
      <p:pic>
        <p:nvPicPr>
          <p:cNvPr id="125" name="Google Shape;125;g2ca4ce657b2_0_35"/>
          <p:cNvPicPr preferRelativeResize="0"/>
          <p:nvPr/>
        </p:nvPicPr>
        <p:blipFill rotWithShape="1">
          <a:blip r:embed="rId4">
            <a:alphaModFix/>
          </a:blip>
          <a:srcRect/>
          <a:stretch/>
        </p:blipFill>
        <p:spPr>
          <a:xfrm>
            <a:off x="529863" y="2729931"/>
            <a:ext cx="714375" cy="1047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30"/>
        <p:cNvGrpSpPr/>
        <p:nvPr/>
      </p:nvGrpSpPr>
      <p:grpSpPr>
        <a:xfrm>
          <a:off x="0" y="0"/>
          <a:ext cx="0" cy="0"/>
          <a:chOff x="0" y="0"/>
          <a:chExt cx="0" cy="0"/>
        </a:xfrm>
      </p:grpSpPr>
      <p:graphicFrame>
        <p:nvGraphicFramePr>
          <p:cNvPr id="131" name="Google Shape;131;g2ca4ce657b2_0_18"/>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Recommendation</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32" name="Google Shape;132;g2ca4ce657b2_0_18"/>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33" name="Google Shape;133;g2ca4ce657b2_0_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134" name="Google Shape;134;g2ca4ce657b2_0_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135" name="Google Shape;135;g2ca4ce657b2_0_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200"/>
              <a:t>Staff recommends that the City Council:</a:t>
            </a:r>
            <a:endParaRPr sz="2200"/>
          </a:p>
          <a:p>
            <a:pPr marL="0" lvl="0" indent="0" algn="l" rtl="0">
              <a:lnSpc>
                <a:spcPct val="90000"/>
              </a:lnSpc>
              <a:spcBef>
                <a:spcPts val="1000"/>
              </a:spcBef>
              <a:spcAft>
                <a:spcPts val="0"/>
              </a:spcAft>
              <a:buSzPts val="1800"/>
              <a:buNone/>
            </a:pPr>
            <a:endParaRPr sz="2200"/>
          </a:p>
          <a:p>
            <a:pPr marL="0" lvl="0" indent="0" algn="l" rtl="0">
              <a:lnSpc>
                <a:spcPct val="90000"/>
              </a:lnSpc>
              <a:spcBef>
                <a:spcPts val="1000"/>
              </a:spcBef>
              <a:spcAft>
                <a:spcPts val="0"/>
              </a:spcAft>
              <a:buSzPts val="1800"/>
              <a:buNone/>
            </a:pPr>
            <a:r>
              <a:rPr lang="en-US" sz="2200"/>
              <a:t>Adopt a Resolution 2024-028 </a:t>
            </a:r>
            <a:r>
              <a:rPr lang="en-US" sz="2200" b="1"/>
              <a:t>adopting </a:t>
            </a:r>
            <a:r>
              <a:rPr lang="en-US" sz="2200"/>
              <a:t>a Mitigated Negative Declaration and associated Mitigation Monitoring and Reporting Program for the 2023-2031 Housing Element of the General Plan; and</a:t>
            </a:r>
            <a:endParaRPr sz="2200"/>
          </a:p>
          <a:p>
            <a:pPr marL="0" lvl="0" indent="0" algn="l" rtl="0">
              <a:lnSpc>
                <a:spcPct val="90000"/>
              </a:lnSpc>
              <a:spcBef>
                <a:spcPts val="1000"/>
              </a:spcBef>
              <a:spcAft>
                <a:spcPts val="0"/>
              </a:spcAft>
              <a:buSzPts val="1800"/>
              <a:buNone/>
            </a:pPr>
            <a:endParaRPr sz="2200"/>
          </a:p>
          <a:p>
            <a:pPr marL="0" lvl="0" indent="0" algn="l" rtl="0">
              <a:lnSpc>
                <a:spcPct val="90000"/>
              </a:lnSpc>
              <a:spcBef>
                <a:spcPts val="1000"/>
              </a:spcBef>
              <a:spcAft>
                <a:spcPts val="0"/>
              </a:spcAft>
              <a:buSzPts val="1800"/>
              <a:buNone/>
            </a:pPr>
            <a:r>
              <a:rPr lang="en-US" sz="2200"/>
              <a:t>Adopt Resolution 2024-029 </a:t>
            </a:r>
            <a:r>
              <a:rPr lang="en-US" sz="2200" b="1"/>
              <a:t>approving </a:t>
            </a:r>
            <a:r>
              <a:rPr lang="en-US" sz="2200"/>
              <a:t>a General Plan Amendment </a:t>
            </a:r>
            <a:r>
              <a:rPr lang="en-US" sz="2200" b="1"/>
              <a:t>repealing </a:t>
            </a:r>
            <a:r>
              <a:rPr lang="en-US" sz="2200"/>
              <a:t>the 2015-2023 Housing Element and </a:t>
            </a:r>
            <a:r>
              <a:rPr lang="en-US" sz="2200" b="1"/>
              <a:t>adopting </a:t>
            </a:r>
            <a:r>
              <a:rPr lang="en-US" sz="2200"/>
              <a:t>the 2023-2031 Housing Element of the General Plan in compliance with State housing element law.</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40"/>
        <p:cNvGrpSpPr/>
        <p:nvPr/>
      </p:nvGrpSpPr>
      <p:grpSpPr>
        <a:xfrm>
          <a:off x="0" y="0"/>
          <a:ext cx="0" cy="0"/>
          <a:chOff x="0" y="0"/>
          <a:chExt cx="0" cy="0"/>
        </a:xfrm>
      </p:grpSpPr>
      <p:graphicFrame>
        <p:nvGraphicFramePr>
          <p:cNvPr id="141" name="Google Shape;141;g2ca4ce657b2_0_51"/>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4000" b="0" u="none" strike="noStrike" cap="none">
                          <a:solidFill>
                            <a:srgbClr val="FFE599"/>
                          </a:solidFill>
                          <a:latin typeface="Arial"/>
                          <a:ea typeface="Arial"/>
                          <a:cs typeface="Arial"/>
                          <a:sym typeface="Arial"/>
                        </a:rPr>
                        <a:t>What’s Next?</a:t>
                      </a:r>
                      <a:endParaRPr sz="40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42" name="Google Shape;142;g2ca4ce657b2_0_51"/>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43" name="Google Shape;143;g2ca4ce657b2_0_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144" name="Google Shape;144;g2ca4ce657b2_0_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145" name="Google Shape;145;g2ca4ce657b2_0_51"/>
          <p:cNvSpPr txBox="1">
            <a:spLocks noGrp="1"/>
          </p:cNvSpPr>
          <p:nvPr>
            <p:ph type="body" idx="1"/>
          </p:nvPr>
        </p:nvSpPr>
        <p:spPr>
          <a:xfrm>
            <a:off x="838200" y="1825625"/>
            <a:ext cx="104061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Submit an adopted Housing Element to HCD for formal certification.</a:t>
            </a:r>
            <a:endParaRPr/>
          </a:p>
          <a:p>
            <a:pPr marL="457200" lvl="0" indent="-342900" algn="l" rtl="0">
              <a:lnSpc>
                <a:spcPct val="90000"/>
              </a:lnSpc>
              <a:spcBef>
                <a:spcPts val="1000"/>
              </a:spcBef>
              <a:spcAft>
                <a:spcPts val="0"/>
              </a:spcAft>
              <a:buClr>
                <a:schemeClr val="dk1"/>
              </a:buClr>
              <a:buSzPts val="1800"/>
              <a:buChar char="•"/>
            </a:pPr>
            <a:r>
              <a:rPr lang="en-US"/>
              <a:t>Housing Element Implementation</a:t>
            </a:r>
            <a:endParaRPr/>
          </a:p>
          <a:p>
            <a:pPr marL="571500" lvl="1" indent="0" algn="l" rtl="0">
              <a:lnSpc>
                <a:spcPct val="90000"/>
              </a:lnSpc>
              <a:spcBef>
                <a:spcPts val="500"/>
              </a:spcBef>
              <a:spcAft>
                <a:spcPts val="0"/>
              </a:spcAft>
              <a:buSzPts val="1800"/>
              <a:buNone/>
            </a:pPr>
            <a:r>
              <a:rPr lang="en-US"/>
              <a:t>*Maintain local control by providing new housing opportunities</a:t>
            </a:r>
            <a:endParaRPr/>
          </a:p>
          <a:p>
            <a:pPr marL="571500" lvl="1" indent="0" algn="l" rtl="0">
              <a:lnSpc>
                <a:spcPct val="90000"/>
              </a:lnSpc>
              <a:spcBef>
                <a:spcPts val="500"/>
              </a:spcBef>
              <a:spcAft>
                <a:spcPts val="0"/>
              </a:spcAft>
              <a:buSzPts val="1800"/>
              <a:buNone/>
            </a:pPr>
            <a:r>
              <a:rPr lang="en-US"/>
              <a:t>*Thoughtfully direct growth to protect Carmel’s character</a:t>
            </a:r>
            <a:endParaRPr/>
          </a:p>
          <a:p>
            <a:pPr marL="457200" lvl="0" indent="-342900" algn="l" rtl="0">
              <a:lnSpc>
                <a:spcPct val="90000"/>
              </a:lnSpc>
              <a:spcBef>
                <a:spcPts val="1000"/>
              </a:spcBef>
              <a:spcAft>
                <a:spcPts val="0"/>
              </a:spcAft>
              <a:buSzPts val="1800"/>
              <a:buChar char="•"/>
            </a:pPr>
            <a:r>
              <a:rPr lang="en-US"/>
              <a:t>Complete Safety Element update (pending updated State and Local Responsibility Area Fire maps).</a:t>
            </a:r>
            <a:endParaRPr/>
          </a:p>
          <a:p>
            <a:pPr marL="571500" lvl="1" indent="0" algn="l" rtl="0">
              <a:lnSpc>
                <a:spcPct val="90000"/>
              </a:lnSpc>
              <a:spcBef>
                <a:spcPts val="500"/>
              </a:spcBef>
              <a:spcAft>
                <a:spcPts val="0"/>
              </a:spcAft>
              <a:buSzPts val="1800"/>
              <a:buNone/>
            </a:pPr>
            <a:endParaRPr/>
          </a:p>
          <a:p>
            <a:pPr marL="114300" lvl="0" indent="0" algn="l" rtl="0">
              <a:lnSpc>
                <a:spcPct val="90000"/>
              </a:lnSpc>
              <a:spcBef>
                <a:spcPts val="1000"/>
              </a:spcBef>
              <a:spcAft>
                <a:spcPts val="0"/>
              </a:spcAft>
              <a:buSzPts val="1800"/>
              <a:buNone/>
            </a:pPr>
            <a:endParaRPr/>
          </a:p>
        </p:txBody>
      </p:sp>
      <p:pic>
        <p:nvPicPr>
          <p:cNvPr id="146" name="Google Shape;146;g2ca4ce657b2_0_51"/>
          <p:cNvPicPr preferRelativeResize="0"/>
          <p:nvPr/>
        </p:nvPicPr>
        <p:blipFill rotWithShape="1">
          <a:blip r:embed="rId4">
            <a:alphaModFix/>
          </a:blip>
          <a:srcRect/>
          <a:stretch/>
        </p:blipFill>
        <p:spPr>
          <a:xfrm>
            <a:off x="8303032" y="4791403"/>
            <a:ext cx="3740436" cy="19300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a4ce657b2_0_2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The End</a:t>
            </a:r>
            <a:endParaRPr/>
          </a:p>
        </p:txBody>
      </p:sp>
      <p:sp>
        <p:nvSpPr>
          <p:cNvPr id="153" name="Google Shape;153;g2ca4ce657b2_0_27"/>
          <p:cNvSpPr txBox="1">
            <a:spLocks noGrp="1"/>
          </p:cNvSpPr>
          <p:nvPr>
            <p:ph type="body" idx="1"/>
          </p:nvPr>
        </p:nvSpPr>
        <p:spPr>
          <a:xfrm>
            <a:off x="838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54" name="Google Shape;154;g2ca4ce657b2_0_27"/>
          <p:cNvSpPr txBox="1">
            <a:spLocks noGrp="1"/>
          </p:cNvSpPr>
          <p:nvPr>
            <p:ph type="body" idx="2"/>
          </p:nvPr>
        </p:nvSpPr>
        <p:spPr>
          <a:xfrm>
            <a:off x="6172200" y="1825625"/>
            <a:ext cx="5181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155" name="Google Shape;155;g2ca4ce657b2_0_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ca4ce657b2_0_61"/>
          <p:cNvSpPr txBox="1">
            <a:spLocks noGrp="1"/>
          </p:cNvSpPr>
          <p:nvPr>
            <p:ph type="body" idx="1"/>
          </p:nvPr>
        </p:nvSpPr>
        <p:spPr>
          <a:xfrm>
            <a:off x="838200" y="213200"/>
            <a:ext cx="10515600" cy="65082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Program 1.1.B, City-owned sites</a:t>
            </a:r>
            <a:endParaRPr/>
          </a:p>
          <a:p>
            <a:pPr marL="0" lvl="0" indent="0" algn="l" rtl="0">
              <a:spcBef>
                <a:spcPts val="1000"/>
              </a:spcBef>
              <a:spcAft>
                <a:spcPts val="0"/>
              </a:spcAft>
              <a:buNone/>
            </a:pPr>
            <a:r>
              <a:rPr lang="en-US" b="1"/>
              <a:t>Step One:</a:t>
            </a:r>
            <a:r>
              <a:rPr lang="en-US"/>
              <a:t> </a:t>
            </a:r>
            <a:endParaRPr/>
          </a:p>
          <a:p>
            <a:pPr marL="0" lvl="0" indent="0" algn="l" rtl="0">
              <a:spcBef>
                <a:spcPts val="1000"/>
              </a:spcBef>
              <a:spcAft>
                <a:spcPts val="0"/>
              </a:spcAft>
              <a:buNone/>
            </a:pPr>
            <a:r>
              <a:rPr lang="en-US"/>
              <a:t>Adopt development standards for the north and south parking lots. This is a zoning code amendment and requires approval from the Planning Commission, City Council, and Coastal Commission.</a:t>
            </a:r>
            <a:endParaRPr/>
          </a:p>
          <a:p>
            <a:pPr marL="0" lvl="0" indent="0" algn="l" rtl="0">
              <a:spcBef>
                <a:spcPts val="1000"/>
              </a:spcBef>
              <a:spcAft>
                <a:spcPts val="0"/>
              </a:spcAft>
              <a:buNone/>
            </a:pPr>
            <a:r>
              <a:rPr lang="en-US" b="1"/>
              <a:t>Step Two: </a:t>
            </a:r>
            <a:endParaRPr b="1"/>
          </a:p>
          <a:p>
            <a:pPr marL="0" lvl="0" indent="0" algn="l" rtl="0">
              <a:spcBef>
                <a:spcPts val="1000"/>
              </a:spcBef>
              <a:spcAft>
                <a:spcPts val="0"/>
              </a:spcAft>
              <a:buNone/>
            </a:pPr>
            <a:r>
              <a:rPr lang="en-US"/>
              <a:t>Develop a project description (what is the community’s vision for the project), establish an RFP process (with community and Council input), and solicit proposals from qualified affordable housing developers. Review proposals (with community and Council input).</a:t>
            </a:r>
            <a:endParaRPr/>
          </a:p>
          <a:p>
            <a:pPr marL="0" lvl="0" indent="0" algn="l" rtl="0">
              <a:spcBef>
                <a:spcPts val="1000"/>
              </a:spcBef>
              <a:spcAft>
                <a:spcPts val="0"/>
              </a:spcAft>
              <a:buNone/>
            </a:pPr>
            <a:r>
              <a:rPr lang="en-US" b="1"/>
              <a:t>Step Three: </a:t>
            </a:r>
            <a:endParaRPr b="1"/>
          </a:p>
          <a:p>
            <a:pPr marL="0" lvl="0" indent="0" algn="l" rtl="0">
              <a:spcBef>
                <a:spcPts val="1000"/>
              </a:spcBef>
              <a:spcAft>
                <a:spcPts val="0"/>
              </a:spcAft>
              <a:buNone/>
            </a:pPr>
            <a:r>
              <a:rPr lang="en-US"/>
              <a:t>Select a developer and enter into an exclusive negotiating agreement.</a:t>
            </a:r>
            <a:endParaRPr/>
          </a:p>
          <a:p>
            <a:pPr marL="0" lvl="0" indent="0" algn="l" rtl="0">
              <a:spcBef>
                <a:spcPts val="1000"/>
              </a:spcBef>
              <a:spcAft>
                <a:spcPts val="0"/>
              </a:spcAft>
              <a:buNone/>
            </a:pPr>
            <a:r>
              <a:rPr lang="en-US" b="1"/>
              <a:t>Step Four: </a:t>
            </a:r>
            <a:endParaRPr b="1"/>
          </a:p>
          <a:p>
            <a:pPr marL="0" lvl="0" indent="0" algn="l" rtl="0">
              <a:spcBef>
                <a:spcPts val="1000"/>
              </a:spcBef>
              <a:spcAft>
                <a:spcPts val="0"/>
              </a:spcAft>
              <a:buNone/>
            </a:pPr>
            <a:r>
              <a:rPr lang="en-US"/>
              <a:t>Review a development proposal and seek approval from the Planning Commission.</a:t>
            </a:r>
            <a:endParaRPr/>
          </a:p>
          <a:p>
            <a:pPr marL="0" lvl="0" indent="0" algn="l" rtl="0">
              <a:spcBef>
                <a:spcPts val="1000"/>
              </a:spcBef>
              <a:spcAft>
                <a:spcPts val="0"/>
              </a:spcAft>
              <a:buNone/>
            </a:pPr>
            <a:r>
              <a:rPr lang="en-US" b="1"/>
              <a:t>Step Five:</a:t>
            </a:r>
            <a:r>
              <a:rPr lang="en-US"/>
              <a:t> </a:t>
            </a:r>
            <a:endParaRPr/>
          </a:p>
          <a:p>
            <a:pPr marL="0" lvl="0" indent="0" algn="l" rtl="0">
              <a:spcBef>
                <a:spcPts val="1000"/>
              </a:spcBef>
              <a:spcAft>
                <a:spcPts val="0"/>
              </a:spcAft>
              <a:buNone/>
            </a:pPr>
            <a:r>
              <a:rPr lang="en-US"/>
              <a:t>If water resources are available, proceed with construction. If not, the project will be in a holding pattern until water becomes available.</a:t>
            </a:r>
            <a:endParaRPr/>
          </a:p>
        </p:txBody>
      </p:sp>
      <p:sp>
        <p:nvSpPr>
          <p:cNvPr id="162" name="Google Shape;162;g2ca4ce657b2_0_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4E79">
            <a:alpha val="0"/>
          </a:srgbClr>
        </a:solidFill>
        <a:effectLst/>
      </p:bgPr>
    </p:bg>
    <p:spTree>
      <p:nvGrpSpPr>
        <p:cNvPr id="1" name="Shape 167"/>
        <p:cNvGrpSpPr/>
        <p:nvPr/>
      </p:nvGrpSpPr>
      <p:grpSpPr>
        <a:xfrm>
          <a:off x="0" y="0"/>
          <a:ext cx="0" cy="0"/>
          <a:chOff x="0" y="0"/>
          <a:chExt cx="0" cy="0"/>
        </a:xfrm>
      </p:grpSpPr>
      <p:graphicFrame>
        <p:nvGraphicFramePr>
          <p:cNvPr id="168" name="Google Shape;168;g2ca3add8573_0_85"/>
          <p:cNvGraphicFramePr/>
          <p:nvPr/>
        </p:nvGraphicFramePr>
        <p:xfrm>
          <a:off x="0" y="-60219"/>
          <a:ext cx="3000000" cy="3000000"/>
        </p:xfrm>
        <a:graphic>
          <a:graphicData uri="http://schemas.openxmlformats.org/drawingml/2006/table">
            <a:tbl>
              <a:tblPr firstRow="1" bandRow="1">
                <a:noFill/>
                <a:tableStyleId>{3F8E3382-0864-47CA-A333-DACD465698E1}</a:tableStyleId>
              </a:tblPr>
              <a:tblGrid>
                <a:gridCol w="12192000">
                  <a:extLst>
                    <a:ext uri="{9D8B030D-6E8A-4147-A177-3AD203B41FA5}">
                      <a16:colId xmlns:a16="http://schemas.microsoft.com/office/drawing/2014/main" val="20000"/>
                    </a:ext>
                  </a:extLst>
                </a:gridCol>
              </a:tblGrid>
              <a:tr h="1593175">
                <a:tc>
                  <a:txBody>
                    <a:bodyPr/>
                    <a:lstStyle/>
                    <a:p>
                      <a:pPr marL="0" marR="0" lvl="0" indent="0" algn="ctr" rtl="0">
                        <a:lnSpc>
                          <a:spcPct val="100000"/>
                        </a:lnSpc>
                        <a:spcBef>
                          <a:spcPts val="0"/>
                        </a:spcBef>
                        <a:spcAft>
                          <a:spcPts val="0"/>
                        </a:spcAft>
                        <a:buClr>
                          <a:srgbClr val="000000"/>
                        </a:buClr>
                        <a:buSzPts val="1600"/>
                        <a:buFont typeface="Arial"/>
                        <a:buNone/>
                      </a:pPr>
                      <a:r>
                        <a:rPr lang="en-US" sz="3200" b="0" u="none" strike="noStrike" cap="none">
                          <a:solidFill>
                            <a:srgbClr val="FFE599"/>
                          </a:solidFill>
                          <a:latin typeface="Arial"/>
                          <a:ea typeface="Arial"/>
                          <a:cs typeface="Arial"/>
                          <a:sym typeface="Arial"/>
                        </a:rPr>
                        <a:t>General Plan Update</a:t>
                      </a:r>
                      <a:endParaRPr sz="3200" b="0" u="none" strike="noStrike" cap="none">
                        <a:solidFill>
                          <a:srgbClr val="FFE599"/>
                        </a:solidFill>
                        <a:latin typeface="Arial"/>
                        <a:ea typeface="Arial"/>
                        <a:cs typeface="Arial"/>
                        <a:sym typeface="Arial"/>
                      </a:endParaRPr>
                    </a:p>
                  </a:txBody>
                  <a:tcPr marL="91450" marR="91450" marT="45725" marB="45725" anchor="ctr">
                    <a:solidFill>
                      <a:srgbClr val="1E4E79"/>
                    </a:solidFill>
                  </a:tcPr>
                </a:tc>
                <a:extLst>
                  <a:ext uri="{0D108BD9-81ED-4DB2-BD59-A6C34878D82A}">
                    <a16:rowId xmlns:a16="http://schemas.microsoft.com/office/drawing/2014/main" val="10000"/>
                  </a:ext>
                </a:extLst>
              </a:tr>
            </a:tbl>
          </a:graphicData>
        </a:graphic>
      </p:graphicFrame>
      <p:pic>
        <p:nvPicPr>
          <p:cNvPr id="169" name="Google Shape;169;g2ca3add8573_0_85"/>
          <p:cNvPicPr preferRelativeResize="0"/>
          <p:nvPr/>
        </p:nvPicPr>
        <p:blipFill rotWithShape="1">
          <a:blip r:embed="rId3">
            <a:alphaModFix/>
          </a:blip>
          <a:srcRect/>
          <a:stretch/>
        </p:blipFill>
        <p:spPr>
          <a:xfrm>
            <a:off x="149352" y="127754"/>
            <a:ext cx="1225296" cy="1217235"/>
          </a:xfrm>
          <a:prstGeom prst="rect">
            <a:avLst/>
          </a:prstGeom>
          <a:noFill/>
          <a:ln>
            <a:noFill/>
          </a:ln>
        </p:spPr>
      </p:pic>
      <p:sp>
        <p:nvSpPr>
          <p:cNvPr id="170" name="Google Shape;170;g2ca3add8573_0_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171" name="Google Shape;171;g2ca3add8573_0_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t>CITY OF CARMEL-BY-THE-SEA</a:t>
            </a:r>
            <a:endParaRPr/>
          </a:p>
        </p:txBody>
      </p:sp>
      <p:sp>
        <p:nvSpPr>
          <p:cNvPr id="172" name="Google Shape;172;g2ca3add8573_0_85"/>
          <p:cNvSpPr txBox="1">
            <a:spLocks noGrp="1"/>
          </p:cNvSpPr>
          <p:nvPr>
            <p:ph type="body" idx="1"/>
          </p:nvPr>
        </p:nvSpPr>
        <p:spPr>
          <a:xfrm>
            <a:off x="838200" y="1663850"/>
            <a:ext cx="6381600" cy="5057400"/>
          </a:xfrm>
          <a:prstGeom prst="rect">
            <a:avLst/>
          </a:prstGeom>
          <a:noFill/>
          <a:ln>
            <a:noFill/>
          </a:ln>
        </p:spPr>
        <p:txBody>
          <a:bodyPr spcFirstLastPara="1" wrap="square" lIns="91425" tIns="45700" rIns="91425" bIns="45700" anchor="t" anchorCtr="0">
            <a:noAutofit/>
          </a:bodyPr>
          <a:lstStyle/>
          <a:p>
            <a:pPr marL="0" lvl="1" indent="0" algn="l" rtl="0">
              <a:lnSpc>
                <a:spcPct val="100000"/>
              </a:lnSpc>
              <a:spcBef>
                <a:spcPts val="500"/>
              </a:spcBef>
              <a:spcAft>
                <a:spcPts val="0"/>
              </a:spcAft>
              <a:buSzPts val="1626"/>
              <a:buNone/>
            </a:pPr>
            <a:r>
              <a:rPr lang="en-US" sz="1800"/>
              <a:t>The Housing Element is part of the General Plan, adopted in 1983 and updated in 1988 and 2003.</a:t>
            </a:r>
            <a:endParaRPr sz="1800"/>
          </a:p>
          <a:p>
            <a:pPr marL="457200" lvl="1" indent="0" algn="l" rtl="0">
              <a:lnSpc>
                <a:spcPct val="100000"/>
              </a:lnSpc>
              <a:spcBef>
                <a:spcPts val="500"/>
              </a:spcBef>
              <a:spcAft>
                <a:spcPts val="0"/>
              </a:spcAft>
              <a:buSzPts val="1626"/>
              <a:buNone/>
            </a:pPr>
            <a:r>
              <a:rPr lang="en-US" sz="1800"/>
              <a:t>Introduction</a:t>
            </a:r>
            <a:endParaRPr sz="1800"/>
          </a:p>
          <a:p>
            <a:pPr marL="914400" lvl="1" indent="-317500" algn="l" rtl="0">
              <a:lnSpc>
                <a:spcPct val="100000"/>
              </a:lnSpc>
              <a:spcBef>
                <a:spcPts val="500"/>
              </a:spcBef>
              <a:spcAft>
                <a:spcPts val="0"/>
              </a:spcAft>
              <a:buSzPts val="1400"/>
              <a:buFont typeface="Arial"/>
              <a:buAutoNum type="arabicPeriod"/>
            </a:pPr>
            <a:r>
              <a:rPr lang="en-US" sz="1800" i="1"/>
              <a:t>Land Use* </a:t>
            </a:r>
            <a:r>
              <a:rPr lang="en-US" sz="1800" i="1">
                <a:solidFill>
                  <a:schemeClr val="dk1"/>
                </a:solidFill>
              </a:rPr>
              <a:t>and Community Character</a:t>
            </a:r>
            <a:endParaRPr sz="1800"/>
          </a:p>
          <a:p>
            <a:pPr marL="914400" lvl="1" indent="-317500" algn="l" rtl="0">
              <a:lnSpc>
                <a:spcPct val="100000"/>
              </a:lnSpc>
              <a:spcBef>
                <a:spcPts val="500"/>
              </a:spcBef>
              <a:spcAft>
                <a:spcPts val="0"/>
              </a:spcAft>
              <a:buSzPts val="1400"/>
              <a:buFont typeface="Arial"/>
              <a:buAutoNum type="arabicPeriod"/>
            </a:pPr>
            <a:r>
              <a:rPr lang="en-US" sz="1800" i="1">
                <a:solidFill>
                  <a:schemeClr val="dk1"/>
                </a:solidFill>
              </a:rPr>
              <a:t>Circulation*</a:t>
            </a:r>
            <a:endParaRPr sz="1800"/>
          </a:p>
          <a:p>
            <a:pPr marL="914400" lvl="1" indent="-317500" algn="l" rtl="0">
              <a:lnSpc>
                <a:spcPct val="100000"/>
              </a:lnSpc>
              <a:spcBef>
                <a:spcPts val="500"/>
              </a:spcBef>
              <a:spcAft>
                <a:spcPts val="0"/>
              </a:spcAft>
              <a:buSzPts val="1400"/>
              <a:buFont typeface="Arial"/>
              <a:buAutoNum type="arabicPeriod"/>
            </a:pPr>
            <a:r>
              <a:rPr lang="en-US" sz="1800">
                <a:solidFill>
                  <a:srgbClr val="FF0000"/>
                </a:solidFill>
              </a:rPr>
              <a:t>Housing</a:t>
            </a:r>
            <a:r>
              <a:rPr lang="en-US" sz="1800">
                <a:solidFill>
                  <a:schemeClr val="dk1"/>
                </a:solidFill>
              </a:rPr>
              <a:t>*</a:t>
            </a:r>
            <a:endParaRPr sz="1800"/>
          </a:p>
          <a:p>
            <a:pPr marL="914400" lvl="1" indent="-317500" algn="l" rtl="0">
              <a:lnSpc>
                <a:spcPct val="100000"/>
              </a:lnSpc>
              <a:spcBef>
                <a:spcPts val="500"/>
              </a:spcBef>
              <a:spcAft>
                <a:spcPts val="0"/>
              </a:spcAft>
              <a:buSzPts val="1400"/>
              <a:buFont typeface="Arial"/>
              <a:buAutoNum type="arabicPeriod"/>
            </a:pPr>
            <a:r>
              <a:rPr lang="en-US" sz="1800" i="1">
                <a:solidFill>
                  <a:schemeClr val="dk1"/>
                </a:solidFill>
              </a:rPr>
              <a:t>Coastal Access and Recreation </a:t>
            </a:r>
            <a:endParaRPr sz="1800" i="1">
              <a:solidFill>
                <a:schemeClr val="dk1"/>
              </a:solidFill>
            </a:endParaRPr>
          </a:p>
          <a:p>
            <a:pPr marL="914400" lvl="1" indent="-317500" algn="l" rtl="0">
              <a:lnSpc>
                <a:spcPct val="100000"/>
              </a:lnSpc>
              <a:spcBef>
                <a:spcPts val="500"/>
              </a:spcBef>
              <a:spcAft>
                <a:spcPts val="0"/>
              </a:spcAft>
              <a:buSzPts val="1400"/>
              <a:buFont typeface="Arial"/>
              <a:buAutoNum type="arabicPeriod"/>
            </a:pPr>
            <a:r>
              <a:rPr lang="en-US" sz="1800" i="1">
                <a:solidFill>
                  <a:schemeClr val="dk1"/>
                </a:solidFill>
              </a:rPr>
              <a:t>Coastal Resource Management </a:t>
            </a:r>
            <a:endParaRPr sz="1800"/>
          </a:p>
          <a:p>
            <a:pPr marL="914400" lvl="1" indent="-317500" algn="l" rtl="0">
              <a:lnSpc>
                <a:spcPct val="100000"/>
              </a:lnSpc>
              <a:spcBef>
                <a:spcPts val="500"/>
              </a:spcBef>
              <a:spcAft>
                <a:spcPts val="0"/>
              </a:spcAft>
              <a:buSzPts val="1400"/>
              <a:buFont typeface="Arial"/>
              <a:buAutoNum type="arabicPeriod"/>
            </a:pPr>
            <a:r>
              <a:rPr lang="en-US" sz="1800">
                <a:solidFill>
                  <a:schemeClr val="dk1"/>
                </a:solidFill>
              </a:rPr>
              <a:t>Public Facilities and Services</a:t>
            </a:r>
            <a:endParaRPr sz="1800"/>
          </a:p>
          <a:p>
            <a:pPr marL="914400" lvl="1" indent="-317500" algn="l" rtl="0">
              <a:lnSpc>
                <a:spcPct val="100000"/>
              </a:lnSpc>
              <a:spcBef>
                <a:spcPts val="500"/>
              </a:spcBef>
              <a:spcAft>
                <a:spcPts val="0"/>
              </a:spcAft>
              <a:buSzPts val="1400"/>
              <a:buFont typeface="Arial"/>
              <a:buAutoNum type="arabicPeriod"/>
            </a:pPr>
            <a:r>
              <a:rPr lang="en-US" sz="1800">
                <a:solidFill>
                  <a:schemeClr val="dk1"/>
                </a:solidFill>
              </a:rPr>
              <a:t>Open Space* and Conservation</a:t>
            </a:r>
            <a:r>
              <a:rPr lang="en-US" sz="1800"/>
              <a:t>*</a:t>
            </a:r>
            <a:endParaRPr sz="1800"/>
          </a:p>
          <a:p>
            <a:pPr marL="914400" lvl="1" indent="-317500" algn="l" rtl="0">
              <a:lnSpc>
                <a:spcPct val="100000"/>
              </a:lnSpc>
              <a:spcBef>
                <a:spcPts val="500"/>
              </a:spcBef>
              <a:spcAft>
                <a:spcPts val="0"/>
              </a:spcAft>
              <a:buSzPts val="1400"/>
              <a:buFont typeface="Arial"/>
              <a:buAutoNum type="arabicPeriod"/>
            </a:pPr>
            <a:r>
              <a:rPr lang="en-US" sz="1800"/>
              <a:t>Environmental Safety*</a:t>
            </a:r>
            <a:endParaRPr sz="1800"/>
          </a:p>
          <a:p>
            <a:pPr marL="914400" lvl="1" indent="-317500" algn="l" rtl="0">
              <a:lnSpc>
                <a:spcPct val="100000"/>
              </a:lnSpc>
              <a:spcBef>
                <a:spcPts val="500"/>
              </a:spcBef>
              <a:spcAft>
                <a:spcPts val="0"/>
              </a:spcAft>
              <a:buSzPts val="1400"/>
              <a:buFont typeface="Arial"/>
              <a:buAutoNum type="arabicPeriod"/>
            </a:pPr>
            <a:r>
              <a:rPr lang="en-US" sz="1800"/>
              <a:t>Noise*</a:t>
            </a:r>
            <a:endParaRPr sz="1800"/>
          </a:p>
          <a:p>
            <a:pPr marL="0" lvl="1" indent="0" algn="l" rtl="0">
              <a:lnSpc>
                <a:spcPct val="100000"/>
              </a:lnSpc>
              <a:spcBef>
                <a:spcPts val="500"/>
              </a:spcBef>
              <a:spcAft>
                <a:spcPts val="0"/>
              </a:spcAft>
              <a:buSzPts val="1626"/>
              <a:buNone/>
            </a:pPr>
            <a:r>
              <a:rPr lang="en-US" sz="1800"/>
              <a:t>*State mandated elements (7)</a:t>
            </a:r>
            <a:endParaRPr sz="1800"/>
          </a:p>
          <a:p>
            <a:pPr marL="0" lvl="1" indent="0" algn="l" rtl="0">
              <a:lnSpc>
                <a:spcPct val="100000"/>
              </a:lnSpc>
              <a:spcBef>
                <a:spcPts val="500"/>
              </a:spcBef>
              <a:spcAft>
                <a:spcPts val="0"/>
              </a:spcAft>
              <a:buSzPts val="1626"/>
              <a:buNone/>
            </a:pPr>
            <a:r>
              <a:rPr lang="en-US" sz="1800" i="1"/>
              <a:t>Local Coastal Program elements in italic</a:t>
            </a:r>
            <a:endParaRPr sz="1800"/>
          </a:p>
        </p:txBody>
      </p:sp>
      <p:pic>
        <p:nvPicPr>
          <p:cNvPr id="173" name="Google Shape;173;g2ca3add8573_0_85"/>
          <p:cNvPicPr preferRelativeResize="0"/>
          <p:nvPr/>
        </p:nvPicPr>
        <p:blipFill rotWithShape="1">
          <a:blip r:embed="rId4">
            <a:alphaModFix/>
          </a:blip>
          <a:srcRect t="5231"/>
          <a:stretch/>
        </p:blipFill>
        <p:spPr>
          <a:xfrm>
            <a:off x="8226418" y="1667141"/>
            <a:ext cx="3770095" cy="46130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74" name="Google Shape;174;g2ca3add8573_0_85"/>
          <p:cNvSpPr/>
          <p:nvPr/>
        </p:nvSpPr>
        <p:spPr>
          <a:xfrm>
            <a:off x="7980112" y="6354234"/>
            <a:ext cx="4262700" cy="369300"/>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Clr>
                <a:srgbClr val="000000"/>
              </a:buClr>
              <a:buSzPts val="1800"/>
              <a:buFont typeface="Arial"/>
              <a:buNone/>
            </a:pPr>
            <a:r>
              <a:rPr lang="en-US" sz="1800" b="0" i="0" u="sng" strike="noStrike" cap="none">
                <a:solidFill>
                  <a:srgbClr val="42719B"/>
                </a:solidFill>
                <a:latin typeface="Arial"/>
                <a:ea typeface="Arial"/>
                <a:cs typeface="Arial"/>
                <a:sym typeface="Arial"/>
              </a:rPr>
              <a:t>https://ci.carmel.ca.us/post/general-plan</a:t>
            </a:r>
            <a:endParaRPr sz="1800" b="0" i="0" u="sng" strike="noStrike" cap="none">
              <a:solidFill>
                <a:srgbClr val="42719B"/>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eme1">
  <a:themeElements>
    <a:clrScheme name="Custom 1">
      <a:dk1>
        <a:srgbClr val="1E4E79"/>
      </a:dk1>
      <a:lt1>
        <a:srgbClr val="FFFFFF"/>
      </a:lt1>
      <a:dk2>
        <a:srgbClr val="FFFFFF"/>
      </a:dk2>
      <a:lt2>
        <a:srgbClr val="FFFFFF"/>
      </a:lt2>
      <a:accent1>
        <a:srgbClr val="5B9BD5"/>
      </a:accent1>
      <a:accent2>
        <a:srgbClr val="ED7D31"/>
      </a:accent2>
      <a:accent3>
        <a:srgbClr val="A5A5A5"/>
      </a:accent3>
      <a:accent4>
        <a:srgbClr val="FFB91D"/>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4F3E13C280804E8DF00F24E213EC08" ma:contentTypeVersion="15" ma:contentTypeDescription="Create a new document." ma:contentTypeScope="" ma:versionID="5df94b5ed3a7b2ceb86596d8c4716821">
  <xsd:schema xmlns:xsd="http://www.w3.org/2001/XMLSchema" xmlns:xs="http://www.w3.org/2001/XMLSchema" xmlns:p="http://schemas.microsoft.com/office/2006/metadata/properties" xmlns:ns2="821d3a41-2c54-48dc-9c0c-d51787840ec2" xmlns:ns3="119082f3-ee45-4e61-b17b-5d4ac902d102" targetNamespace="http://schemas.microsoft.com/office/2006/metadata/properties" ma:root="true" ma:fieldsID="9c4b4ab05b5454596f24e60340c6e0e5" ns2:_="" ns3:_="">
    <xsd:import namespace="821d3a41-2c54-48dc-9c0c-d51787840ec2"/>
    <xsd:import namespace="119082f3-ee45-4e61-b17b-5d4ac902d10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d3a41-2c54-48dc-9c0c-d51787840e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b227cc9-62c3-4da4-b678-7fee49411da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9082f3-ee45-4e61-b17b-5d4ac902d1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f382cb1-87b9-4ef3-8f16-11d9423a8a4e}" ma:internalName="TaxCatchAll" ma:showField="CatchAllData" ma:web="119082f3-ee45-4e61-b17b-5d4ac902d10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1d3a41-2c54-48dc-9c0c-d51787840ec2">
      <Terms xmlns="http://schemas.microsoft.com/office/infopath/2007/PartnerControls"/>
    </lcf76f155ced4ddcb4097134ff3c332f>
    <TaxCatchAll xmlns="119082f3-ee45-4e61-b17b-5d4ac902d102" xsi:nil="true"/>
  </documentManagement>
</p:properties>
</file>

<file path=customXml/itemProps1.xml><?xml version="1.0" encoding="utf-8"?>
<ds:datastoreItem xmlns:ds="http://schemas.openxmlformats.org/officeDocument/2006/customXml" ds:itemID="{6DFE1B41-CDA4-4044-84B0-2170417D0550}"/>
</file>

<file path=customXml/itemProps2.xml><?xml version="1.0" encoding="utf-8"?>
<ds:datastoreItem xmlns:ds="http://schemas.openxmlformats.org/officeDocument/2006/customXml" ds:itemID="{C188FFEE-131B-46A6-8DEC-271CD9FF11E3}"/>
</file>

<file path=customXml/itemProps3.xml><?xml version="1.0" encoding="utf-8"?>
<ds:datastoreItem xmlns:ds="http://schemas.openxmlformats.org/officeDocument/2006/customXml" ds:itemID="{0139D846-B414-4913-ABA9-B21353A9AF92}"/>
</file>

<file path=docProps/app.xml><?xml version="1.0" encoding="utf-8"?>
<Properties xmlns="http://schemas.openxmlformats.org/officeDocument/2006/extended-properties" xmlns:vt="http://schemas.openxmlformats.org/officeDocument/2006/docPropsVTypes">
  <TotalTime>0</TotalTime>
  <Words>2449</Words>
  <Application>Microsoft Office PowerPoint</Application>
  <PresentationFormat>Widescreen</PresentationFormat>
  <Paragraphs>340</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Theme1</vt:lpstr>
      <vt:lpstr>6th Cycle 2023-2031 Housing Element Adoption Hearing</vt:lpstr>
      <vt:lpstr>PowerPoint Presentation</vt:lpstr>
      <vt:lpstr>PowerPoint Presentation</vt:lpstr>
      <vt:lpstr>PowerPoint Presentation</vt:lpstr>
      <vt:lpstr>PowerPoint Presentation</vt:lpstr>
      <vt:lpstr>PowerPoint Presentation</vt:lpstr>
      <vt:lpstr>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Cycle 2023-2031 Housing Element Adoption Hearing</dc:title>
  <dc:creator>Marc Wiener</dc:creator>
  <cp:lastModifiedBy>Katherine Wallace</cp:lastModifiedBy>
  <cp:revision>1</cp:revision>
  <dcterms:created xsi:type="dcterms:W3CDTF">2016-09-14T18:28:12Z</dcterms:created>
  <dcterms:modified xsi:type="dcterms:W3CDTF">2024-04-25T15:32:17Z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0x0101008F4F3E13C280804E8DF00F24E213EC08</vt:lpwstr>
  </property>
  <property fmtid="{D5CDD505-2E9C-101B-9397-08002B2CF9AE}" pid="3" name="Order">
    <vt:r8>45379800</vt:r8>
  </property>
</Properties>
</file>