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78" r:id="rId11"/>
    <p:sldId id="270" r:id="rId12"/>
    <p:sldId id="271" r:id="rId13"/>
    <p:sldId id="273" r:id="rId14"/>
    <p:sldId id="274" r:id="rId15"/>
    <p:sldId id="275" r:id="rId16"/>
    <p:sldId id="277" r:id="rId17"/>
    <p:sldId id="267" r:id="rId18"/>
    <p:sldId id="279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F389-DAAA-4266-AB56-24BF2D300D7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6B83-9396-4468-BACF-7A9B9710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8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99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32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90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74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02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63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81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493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11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876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6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Adopted 1997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Revision 2008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1940-1965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 baseline="30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Revision 2022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1966-1986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55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15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23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83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a1ee6b2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2a1ee6b2a0_0_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2a1ee6b2a0_0_25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51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33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71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c2eb260d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1c2eb260d4_0_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1c2eb260d4_0_3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04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8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2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98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91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6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52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95A7"/>
              </a:buClr>
              <a:buSzPts val="2400"/>
              <a:buNone/>
              <a:defRPr sz="2400">
                <a:solidFill>
                  <a:srgbClr val="8995A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2000"/>
              <a:buNone/>
              <a:defRPr sz="2000">
                <a:solidFill>
                  <a:srgbClr val="8995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800"/>
              <a:buNone/>
              <a:defRPr sz="1800">
                <a:solidFill>
                  <a:srgbClr val="8995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7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63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56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88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21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970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07672" y="1686560"/>
            <a:ext cx="9144000" cy="271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Historic Context Statement Update</a:t>
            </a:r>
            <a:br>
              <a:rPr lang="en-US" sz="4000" b="1" dirty="0"/>
            </a:br>
            <a:r>
              <a:rPr lang="en-US" sz="4000" b="1" dirty="0" smtClean="0"/>
              <a:t>Workshop</a:t>
            </a:r>
            <a:r>
              <a:rPr lang="en-US" sz="4000" dirty="0"/>
              <a:t/>
            </a:r>
            <a:br>
              <a:rPr lang="en-US" sz="4000" dirty="0"/>
            </a:br>
            <a:endParaRPr sz="4000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744720"/>
            <a:ext cx="91440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Historic Resources Board Meeting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/>
              <a:t>August 15, </a:t>
            </a:r>
            <a:r>
              <a:rPr lang="en-US" dirty="0"/>
              <a:t>2022</a:t>
            </a:r>
            <a:endParaRPr dirty="0"/>
          </a:p>
        </p:txBody>
      </p:sp>
      <p:graphicFrame>
        <p:nvGraphicFramePr>
          <p:cNvPr id="91" name="Google Shape;91;p1"/>
          <p:cNvGraphicFramePr/>
          <p:nvPr/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  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CITY OF CARMEL-BY-THE-SEA</a:t>
                      </a:r>
                      <a:endParaRPr sz="4800" b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3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3623141092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California Ranch Style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58" y="1945949"/>
            <a:ext cx="5305425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912" y="3134838"/>
            <a:ext cx="52673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653495856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Bay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 Region Modern Style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63" y="1586499"/>
            <a:ext cx="3602039" cy="4927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457" y="1774465"/>
            <a:ext cx="4324929" cy="43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3246709351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Postwar Modern 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Style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89657"/>
            <a:ext cx="5295900" cy="356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41847"/>
            <a:ext cx="52863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3543026924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r>
                        <a:rPr lang="en-US" sz="4000" b="0" dirty="0" err="1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Wrightian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 Organic Style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4" y="1872965"/>
            <a:ext cx="5238750" cy="414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354" y="2153540"/>
            <a:ext cx="528637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578" y="3573907"/>
            <a:ext cx="44386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362065248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Regional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 Expressionist Style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10074"/>
            <a:ext cx="5314950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870" y="2219636"/>
            <a:ext cx="53244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3030836098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Post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 Adobe Style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1" y="1834865"/>
            <a:ext cx="5181600" cy="421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993" y="2142457"/>
            <a:ext cx="5286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4253765851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Historic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cs typeface="Arial"/>
                          <a:sym typeface="Arial"/>
                        </a:rPr>
                        <a:t> Significance &amp; Integrity</a:t>
                      </a:r>
                      <a:endParaRPr sz="2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871" y="1744377"/>
            <a:ext cx="605790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450" y="3196835"/>
            <a:ext cx="5848350" cy="81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450" y="4087318"/>
            <a:ext cx="6305550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52" y="2266821"/>
            <a:ext cx="5721519" cy="35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2015301733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Timeline Updated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813" y="1871533"/>
            <a:ext cx="4852587" cy="48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c2eb260d4_0_39"/>
          <p:cNvSpPr txBox="1">
            <a:spLocks noGrp="1"/>
          </p:cNvSpPr>
          <p:nvPr>
            <p:ph type="body" idx="1"/>
          </p:nvPr>
        </p:nvSpPr>
        <p:spPr>
          <a:xfrm>
            <a:off x="1922804" y="1534323"/>
            <a:ext cx="8196073" cy="500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Richard Barrett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George </a:t>
            </a:r>
            <a:r>
              <a:rPr lang="en-US" sz="2400" dirty="0">
                <a:solidFill>
                  <a:schemeClr val="tx1"/>
                </a:solidFill>
              </a:rPr>
              <a:t>Brook-</a:t>
            </a:r>
            <a:r>
              <a:rPr lang="en-US" sz="2400" dirty="0" err="1">
                <a:solidFill>
                  <a:schemeClr val="tx1"/>
                </a:solidFill>
              </a:rPr>
              <a:t>Kothlo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Walter </a:t>
            </a:r>
            <a:r>
              <a:rPr lang="en-US" sz="2400" dirty="0" err="1">
                <a:solidFill>
                  <a:schemeClr val="tx1"/>
                </a:solidFill>
              </a:rPr>
              <a:t>Burde</a:t>
            </a:r>
            <a:r>
              <a:rPr lang="en-US" sz="2400" dirty="0">
                <a:solidFill>
                  <a:schemeClr val="tx1"/>
                </a:solidFill>
              </a:rPr>
              <a:t>/Will Shaw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Olaf </a:t>
            </a:r>
            <a:r>
              <a:rPr lang="en-US" sz="2400" dirty="0" smtClean="0">
                <a:solidFill>
                  <a:schemeClr val="tx1"/>
                </a:solidFill>
              </a:rPr>
              <a:t>Dahlstrand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Gordon </a:t>
            </a:r>
            <a:r>
              <a:rPr lang="en-US" sz="2400" dirty="0">
                <a:solidFill>
                  <a:schemeClr val="tx1"/>
                </a:solidFill>
              </a:rPr>
              <a:t>Drake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John Gamble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John Kruse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Rowan </a:t>
            </a:r>
            <a:r>
              <a:rPr lang="en-US" sz="2400" dirty="0" smtClean="0">
                <a:solidFill>
                  <a:schemeClr val="tx1"/>
                </a:solidFill>
              </a:rPr>
              <a:t>Perkins Maiden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Mark Mills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 Charles </a:t>
            </a:r>
            <a:r>
              <a:rPr lang="en-US" sz="2400" dirty="0" smtClean="0">
                <a:solidFill>
                  <a:schemeClr val="tx1"/>
                </a:solidFill>
              </a:rPr>
              <a:t>Moore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Athanase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Nastovic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David Allen Smith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Robert Stephenson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John </a:t>
            </a:r>
            <a:r>
              <a:rPr lang="en-US" sz="2400" dirty="0" err="1">
                <a:solidFill>
                  <a:schemeClr val="tx1"/>
                </a:solidFill>
              </a:rPr>
              <a:t>Thodos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Joseph </a:t>
            </a:r>
            <a:r>
              <a:rPr lang="en-US" sz="2400" dirty="0">
                <a:solidFill>
                  <a:schemeClr val="tx1"/>
                </a:solidFill>
              </a:rPr>
              <a:t>Wythe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1996283561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Architect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 Biographies Updated / Added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7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95A7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6" name="Google Shape;246;p11"/>
          <p:cNvGraphicFramePr/>
          <p:nvPr/>
        </p:nvGraphicFramePr>
        <p:xfrm>
          <a:off x="0" y="-60219"/>
          <a:ext cx="12192000" cy="18592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Historic Context Statement Update: Next </a:t>
                      </a:r>
                      <a:r>
                        <a:rPr lang="en-US" sz="4000" b="0" dirty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Steps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7" name="Google Shape;2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 txBox="1">
            <a:spLocks noGrp="1"/>
          </p:cNvSpPr>
          <p:nvPr>
            <p:ph type="body" idx="2"/>
          </p:nvPr>
        </p:nvSpPr>
        <p:spPr>
          <a:xfrm>
            <a:off x="838200" y="2093719"/>
            <a:ext cx="11146500" cy="408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smtClean="0"/>
              <a:t>HCS </a:t>
            </a:r>
            <a:r>
              <a:rPr lang="en-US" sz="2400" dirty="0"/>
              <a:t>Update </a:t>
            </a:r>
            <a:r>
              <a:rPr lang="en-US" sz="2400" dirty="0" smtClean="0"/>
              <a:t>“Phase I” to </a:t>
            </a:r>
            <a:r>
              <a:rPr lang="en-US" sz="2400" dirty="0"/>
              <a:t>be approved by HRB August </a:t>
            </a:r>
            <a:r>
              <a:rPr lang="en-US" sz="2400" dirty="0" smtClean="0"/>
              <a:t>15, 2022</a:t>
            </a: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 smtClean="0"/>
              <a:t>Upon completion of “Phase II” in 2023 the updated document will be referred </a:t>
            </a:r>
            <a:r>
              <a:rPr lang="en-US" sz="2400" dirty="0"/>
              <a:t>to the Planning Commission and City Council </a:t>
            </a:r>
            <a:r>
              <a:rPr lang="en-US" sz="2400" dirty="0" smtClean="0"/>
              <a:t>and will </a:t>
            </a:r>
            <a:r>
              <a:rPr lang="en-US" sz="2400" dirty="0"/>
              <a:t>be submitted to the Coastal Commission as a Local Coastal Plan amendment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353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3400" y="1982949"/>
            <a:ext cx="3385200" cy="43734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" name="Google Shape;10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03" name="Google Shape;103;p2"/>
          <p:cNvGraphicFramePr/>
          <p:nvPr/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                   </a:t>
                      </a:r>
                      <a:endParaRPr sz="400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Background</a:t>
                      </a:r>
                      <a:endParaRPr sz="4000" b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>
            <a:spLocks noGrp="1"/>
          </p:cNvSpPr>
          <p:nvPr>
            <p:ph type="body" idx="2"/>
          </p:nvPr>
        </p:nvSpPr>
        <p:spPr>
          <a:xfrm>
            <a:off x="4603531" y="3125971"/>
            <a:ext cx="6750269" cy="305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HCS first adopted in 1997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HCS updated in 2008 to cover the period 1940 to 1965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Current update will cover the period 1966 to 1986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7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13" name="Google Shape;113;p3"/>
          <p:cNvGraphicFramePr/>
          <p:nvPr/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                   </a:t>
                      </a:r>
                      <a:endParaRPr sz="400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Overview</a:t>
                      </a:r>
                      <a:endParaRPr sz="4000" b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>
            <a:spLocks noGrp="1"/>
          </p:cNvSpPr>
          <p:nvPr>
            <p:ph type="body" idx="2"/>
          </p:nvPr>
        </p:nvSpPr>
        <p:spPr>
          <a:xfrm>
            <a:off x="838200" y="2152324"/>
            <a:ext cx="10515600" cy="305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The City has received $30,000 in grant funding from the CA Office of Historic Preservation to update the H</a:t>
            </a:r>
            <a:r>
              <a:rPr lang="en-US" sz="2200" dirty="0"/>
              <a:t>istoric Context </a:t>
            </a:r>
            <a:r>
              <a:rPr lang="en-US" sz="2200" dirty="0" smtClean="0"/>
              <a:t>Statement to cover the period 1966-1986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en-US" sz="22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City has contracted with PAST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Consultants</a:t>
            </a:r>
            <a:r>
              <a:rPr lang="en-US" dirty="0" smtClean="0"/>
              <a:t>.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Seth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Bergstein, PAST Principal, has a longstanding professional relationship with the City and meets the Secretary of the Interior’s Professional Qualifications for historian and architectural historian, as does </a:t>
            </a:r>
            <a:r>
              <a:rPr lang="en-US" sz="2200" dirty="0"/>
              <a:t>consultant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Kent Seav</a:t>
            </a:r>
            <a:r>
              <a:rPr lang="en-US" sz="2200" dirty="0"/>
              <a:t>ey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2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13" name="Google Shape;113;p3"/>
          <p:cNvGraphicFramePr/>
          <p:nvPr/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                   </a:t>
                      </a:r>
                      <a:endParaRPr sz="400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Overview</a:t>
                      </a:r>
                      <a:endParaRPr sz="4000" b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>
            <a:spLocks noGrp="1"/>
          </p:cNvSpPr>
          <p:nvPr>
            <p:ph type="body" idx="2"/>
          </p:nvPr>
        </p:nvSpPr>
        <p:spPr>
          <a:xfrm>
            <a:off x="838200" y="2152324"/>
            <a:ext cx="10515600" cy="401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smtClean="0"/>
              <a:t>Subcommittee meetings and public workshops have identified the need to update the HCS beyond the 20-year scope of work funded by the CA Office of Historic Preservation</a:t>
            </a:r>
            <a:endParaRPr lang="en-US"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2200" dirty="0" smtClean="0"/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en-US" sz="2200" dirty="0"/>
              <a:t>The City is committed to a “Phase II” of this update effort, </a:t>
            </a:r>
            <a:r>
              <a:rPr lang="en-US" sz="2200" dirty="0" smtClean="0"/>
              <a:t>potentially involving</a:t>
            </a:r>
            <a:r>
              <a:rPr lang="en-US" sz="2200" dirty="0"/>
              <a:t>: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en-US" sz="1800" dirty="0"/>
              <a:t>Re-formatting the themes to be chronologically ordered, distinct, and specific to Carmel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en-US" sz="1800" dirty="0"/>
              <a:t>Adding photographs throughout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en-US" sz="1800" dirty="0"/>
              <a:t>Adding </a:t>
            </a:r>
            <a:r>
              <a:rPr lang="en-US" sz="1800" dirty="0" smtClean="0"/>
              <a:t>descriptions and character-defining </a:t>
            </a:r>
            <a:r>
              <a:rPr lang="en-US" sz="1800" dirty="0"/>
              <a:t>features </a:t>
            </a:r>
            <a:r>
              <a:rPr lang="en-US" sz="1800" dirty="0" smtClean="0"/>
              <a:t>for all architectural styles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en-US" sz="1800" dirty="0" smtClean="0"/>
              <a:t>Improving the Prehistory and Hispanic Settlement chapter</a:t>
            </a: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en-US" sz="2200"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smtClean="0"/>
              <a:t>However, for the purposes of meeting the grant requirements and deadlines, “Phase I” is largely limited to the 1966-1986 period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74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23" name="Google Shape;123;p4"/>
          <p:cNvGraphicFramePr/>
          <p:nvPr/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                   </a:t>
                      </a:r>
                      <a:endParaRPr sz="400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Timeline</a:t>
                      </a:r>
                      <a:endParaRPr sz="4000" b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body" idx="2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May 16</a:t>
            </a:r>
            <a:r>
              <a:rPr lang="en-US" sz="2200" dirty="0"/>
              <a:t>: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Kick-off Workshop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lang="en-US" sz="2200" dirty="0"/>
              <a:t> 20: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Public Workshop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July 18: HRB reviews Working Draft, seeks f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eedback from the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public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 smtClean="0"/>
              <a:t>August 15: HRB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 reviews Final Draft</a:t>
            </a:r>
          </a:p>
          <a:p>
            <a:pPr marL="685800" lvl="1" indent="-228600">
              <a:spcBef>
                <a:spcPts val="1000"/>
              </a:spcBef>
              <a:buSzPts val="2200"/>
            </a:pPr>
            <a:r>
              <a:rPr lang="en-US" sz="1800" dirty="0"/>
              <a:t>The </a:t>
            </a:r>
            <a:r>
              <a:rPr lang="en-US" sz="1800" dirty="0" smtClean="0"/>
              <a:t>workshops and the Working </a:t>
            </a:r>
            <a:r>
              <a:rPr lang="en-US" sz="1800" dirty="0"/>
              <a:t>and Final Drafts were “advertised” in the </a:t>
            </a:r>
            <a:r>
              <a:rPr lang="en-US" sz="1800" i="1" dirty="0"/>
              <a:t>Pine Cone</a:t>
            </a:r>
            <a:r>
              <a:rPr lang="en-US" sz="1800" dirty="0"/>
              <a:t>; City’s Friday Letter; and City’s constant contact </a:t>
            </a:r>
            <a:r>
              <a:rPr lang="en-US" sz="1800" dirty="0" smtClean="0"/>
              <a:t>HCS Update listserv</a:t>
            </a:r>
            <a:r>
              <a:rPr lang="en-US" sz="1800" dirty="0"/>
              <a:t>. The drafts were </a:t>
            </a:r>
            <a:r>
              <a:rPr lang="en-US" sz="1800" dirty="0" smtClean="0"/>
              <a:t>also posted </a:t>
            </a:r>
            <a:r>
              <a:rPr lang="en-US" sz="1800" dirty="0"/>
              <a:t>online at the City’s Long Range Planning </a:t>
            </a:r>
            <a:r>
              <a:rPr lang="en-US" sz="1800" dirty="0" smtClean="0"/>
              <a:t>webpage.</a:t>
            </a: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strike="sngStrike" dirty="0" smtClean="0">
                <a:sym typeface="Calibri"/>
              </a:rPr>
              <a:t>Planning Commission</a:t>
            </a:r>
            <a:r>
              <a:rPr lang="en-US" sz="2200" dirty="0" smtClean="0">
                <a:sym typeface="Calibri"/>
              </a:rPr>
              <a:t> </a:t>
            </a:r>
            <a:r>
              <a:rPr lang="en-US" sz="2200" i="1" dirty="0" smtClean="0">
                <a:solidFill>
                  <a:schemeClr val="accent1"/>
                </a:solidFill>
                <a:sym typeface="Calibri"/>
              </a:rPr>
              <a:t>delay until completion of “Phase II”</a:t>
            </a:r>
            <a:endParaRPr sz="2200" i="1" strike="sngStrike" dirty="0">
              <a:solidFill>
                <a:schemeClr val="accent1"/>
              </a:solidFill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strike="sngStrike" dirty="0" smtClean="0">
                <a:sym typeface="Calibri"/>
              </a:rPr>
              <a:t>City Council</a:t>
            </a:r>
            <a:r>
              <a:rPr lang="en-US" sz="2200" dirty="0" smtClean="0">
                <a:sym typeface="Calibri"/>
              </a:rPr>
              <a:t> </a:t>
            </a:r>
            <a:r>
              <a:rPr lang="en-US" sz="2200" i="1" dirty="0" smtClean="0">
                <a:solidFill>
                  <a:schemeClr val="accent1"/>
                </a:solidFill>
                <a:sym typeface="Calibri"/>
              </a:rPr>
              <a:t>delay until completion of “Phase II”</a:t>
            </a:r>
            <a:endParaRPr i="1" strike="sngStrike"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strike="sngStrike" dirty="0" smtClean="0">
                <a:sym typeface="Calibri"/>
              </a:rPr>
              <a:t>Coastal Commission</a:t>
            </a:r>
            <a:r>
              <a:rPr lang="en-US" sz="2200" dirty="0" smtClean="0">
                <a:sym typeface="Calibri"/>
              </a:rPr>
              <a:t> </a:t>
            </a:r>
            <a:r>
              <a:rPr lang="en-US" sz="2200" i="1" dirty="0" smtClean="0">
                <a:solidFill>
                  <a:schemeClr val="accent1"/>
                </a:solidFill>
                <a:sym typeface="Calibri"/>
              </a:rPr>
              <a:t>delay until completion of “Phase II”</a:t>
            </a:r>
            <a:r>
              <a:rPr lang="en-US" sz="2200" i="1" strike="sngStrike" dirty="0" smtClean="0">
                <a:solidFill>
                  <a:schemeClr val="accent1"/>
                </a:solidFill>
                <a:sym typeface="Calibri"/>
              </a:rPr>
              <a:t> </a:t>
            </a:r>
            <a:endParaRPr sz="2200" i="1" strike="sngStrike" dirty="0">
              <a:solidFill>
                <a:schemeClr val="accent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6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a1ee6b2a0_0_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8322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Seth Bergstein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</a:rPr>
              <a:t>PAST Consultants, Principal</a:t>
            </a:r>
            <a:endParaRPr sz="2400" dirty="0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Kent Seavey </a:t>
            </a:r>
            <a:endParaRPr lang="en-US" dirty="0" smtClean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en-US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PAST Consultants </a:t>
            </a:r>
            <a:r>
              <a:rPr lang="en-US" sz="2400" dirty="0" smtClean="0">
                <a:solidFill>
                  <a:schemeClr val="accent1"/>
                </a:solidFill>
              </a:rPr>
              <a:t>has completed </a:t>
            </a:r>
            <a:r>
              <a:rPr lang="en-US" sz="2400" dirty="0">
                <a:solidFill>
                  <a:schemeClr val="accent1"/>
                </a:solidFill>
              </a:rPr>
              <a:t>a </a:t>
            </a:r>
            <a:r>
              <a:rPr lang="en-US" sz="2400" dirty="0" smtClean="0">
                <a:solidFill>
                  <a:schemeClr val="accent1"/>
                </a:solidFill>
              </a:rPr>
              <a:t>Final Draft for approval</a:t>
            </a:r>
            <a:endParaRPr lang="en-US" sz="2400" dirty="0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g12a1ee6b2a0_0_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5" name="Google Shape;235;g12a1ee6b2a0_0_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g12a1ee6b2a0_0_25"/>
          <p:cNvGraphicFramePr/>
          <p:nvPr>
            <p:extLst>
              <p:ext uri="{D42A27DB-BD31-4B8C-83A1-F6EECF244321}">
                <p14:modId xmlns:p14="http://schemas.microsoft.com/office/powerpoint/2010/main" val="3672251904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137"/>
                        </a:buClr>
                        <a:buSzPts val="4000"/>
                        <a:buFont typeface="Verdana"/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Final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 Draft from PAST Consultants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7" name="Google Shape;237;g12a1ee6b2a0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2a1ee6b2a0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424" y="1904325"/>
            <a:ext cx="5781100" cy="403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222191" y="1768975"/>
            <a:ext cx="1187865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>
              <a:buClr>
                <a:srgbClr val="0070C0"/>
              </a:buClr>
              <a:buSzPts val="2200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Prehistory </a:t>
            </a:r>
            <a:r>
              <a:rPr lang="en-US" sz="3200" dirty="0">
                <a:solidFill>
                  <a:schemeClr val="tx1"/>
                </a:solidFill>
              </a:rPr>
              <a:t>and Hispanic Settlement: </a:t>
            </a:r>
            <a:r>
              <a:rPr lang="en-US" sz="2400" i="1" dirty="0" smtClean="0">
                <a:solidFill>
                  <a:schemeClr val="accent1"/>
                </a:solidFill>
              </a:rPr>
              <a:t>Minor edits (spelling, grammar); inaccurate language stricken</a:t>
            </a:r>
          </a:p>
          <a:p>
            <a:pPr marL="0" lvl="0" indent="0">
              <a:buClr>
                <a:srgbClr val="0070C0"/>
              </a:buClr>
              <a:buSzPts val="2200"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lvl="0" indent="0">
              <a:buClr>
                <a:srgbClr val="0070C0"/>
              </a:buClr>
              <a:buSzPts val="2200"/>
              <a:buNone/>
            </a:pPr>
            <a:r>
              <a:rPr lang="en-US" sz="3200" dirty="0">
                <a:solidFill>
                  <a:schemeClr val="tx1"/>
                </a:solidFill>
              </a:rPr>
              <a:t>Economic Development: </a:t>
            </a:r>
            <a:r>
              <a:rPr lang="en-US" sz="2400" i="1" dirty="0">
                <a:solidFill>
                  <a:schemeClr val="accent1"/>
                </a:solidFill>
              </a:rPr>
              <a:t>M</a:t>
            </a:r>
            <a:r>
              <a:rPr lang="en-US" sz="2400" i="1" dirty="0" smtClean="0">
                <a:solidFill>
                  <a:schemeClr val="accent1"/>
                </a:solidFill>
              </a:rPr>
              <a:t>inor edits; restrictive liquor clauses; new section on Downtown Architectural Development (Carmel </a:t>
            </a:r>
            <a:r>
              <a:rPr lang="en-US" sz="2400" i="1" dirty="0">
                <a:solidFill>
                  <a:schemeClr val="accent1"/>
                </a:solidFill>
              </a:rPr>
              <a:t>Plaza expansion; 1973 commercial building </a:t>
            </a:r>
            <a:r>
              <a:rPr lang="en-US" sz="2400" i="1" dirty="0" smtClean="0">
                <a:solidFill>
                  <a:schemeClr val="accent1"/>
                </a:solidFill>
              </a:rPr>
              <a:t>moratorium and 1974 building controls; </a:t>
            </a:r>
            <a:r>
              <a:rPr lang="en-US" sz="2400" i="1" dirty="0">
                <a:solidFill>
                  <a:schemeClr val="accent1"/>
                </a:solidFill>
              </a:rPr>
              <a:t>Wells Fargo Bank; </a:t>
            </a:r>
            <a:r>
              <a:rPr lang="en-US" sz="2400" i="1" dirty="0" smtClean="0">
                <a:solidFill>
                  <a:schemeClr val="accent1"/>
                </a:solidFill>
              </a:rPr>
              <a:t>Savings </a:t>
            </a:r>
            <a:r>
              <a:rPr lang="en-US" sz="2400" i="1" dirty="0">
                <a:solidFill>
                  <a:schemeClr val="accent1"/>
                </a:solidFill>
              </a:rPr>
              <a:t>&amp; Loan Building (7th + Dolores); Nielsen Market; impacts of tourism; 1974 ban on new restaurants; </a:t>
            </a:r>
            <a:r>
              <a:rPr lang="en-US" sz="2400" i="1" dirty="0" smtClean="0">
                <a:solidFill>
                  <a:schemeClr val="accent1"/>
                </a:solidFill>
              </a:rPr>
              <a:t>	demographic changes.</a:t>
            </a:r>
          </a:p>
          <a:p>
            <a:pPr marL="0" lvl="0" indent="0">
              <a:buClr>
                <a:srgbClr val="0070C0"/>
              </a:buClr>
              <a:buSzPts val="2200"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lvl="0" indent="0">
              <a:buClr>
                <a:srgbClr val="0070C0"/>
              </a:buClr>
              <a:buSzPts val="2200"/>
              <a:buNone/>
            </a:pPr>
            <a:r>
              <a:rPr lang="en-US" sz="3200" dirty="0">
                <a:solidFill>
                  <a:schemeClr val="tx1"/>
                </a:solidFill>
              </a:rPr>
              <a:t>Government, Civic and Social Institutions: </a:t>
            </a:r>
            <a:r>
              <a:rPr lang="en-US" sz="2400" i="1" dirty="0">
                <a:solidFill>
                  <a:schemeClr val="accent1"/>
                </a:solidFill>
              </a:rPr>
              <a:t>1984 General Plan; use of public property; </a:t>
            </a:r>
            <a:r>
              <a:rPr lang="en-US" sz="2400" i="1" dirty="0" smtClean="0">
                <a:solidFill>
                  <a:schemeClr val="accent1"/>
                </a:solidFill>
              </a:rPr>
              <a:t>mayoral elections.</a:t>
            </a:r>
          </a:p>
          <a:p>
            <a:pPr marL="0" lvl="0" indent="0">
              <a:buClr>
                <a:srgbClr val="0070C0"/>
              </a:buClr>
              <a:buSzPts val="2200"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lvl="0" indent="0">
              <a:buClr>
                <a:srgbClr val="0070C0"/>
              </a:buClr>
              <a:buSzPts val="2200"/>
              <a:buNone/>
            </a:pPr>
            <a:r>
              <a:rPr lang="en-US" sz="3200" dirty="0">
                <a:solidFill>
                  <a:schemeClr val="tx1"/>
                </a:solidFill>
              </a:rPr>
              <a:t>Architectural Development: </a:t>
            </a:r>
            <a:r>
              <a:rPr lang="en-US" sz="2400" i="1" dirty="0">
                <a:solidFill>
                  <a:schemeClr val="accent1"/>
                </a:solidFill>
              </a:rPr>
              <a:t>Mission Trail Park; Picadilly Park; </a:t>
            </a:r>
            <a:r>
              <a:rPr lang="en-US" sz="2400" i="1" dirty="0" smtClean="0">
                <a:solidFill>
                  <a:schemeClr val="accent1"/>
                </a:solidFill>
              </a:rPr>
              <a:t>narrative text about architectural styles; “style sheet” pages for 7 </a:t>
            </a:r>
            <a:r>
              <a:rPr lang="en-US" sz="2400" i="1" dirty="0">
                <a:solidFill>
                  <a:schemeClr val="accent1"/>
                </a:solidFill>
              </a:rPr>
              <a:t>architectural styles between 1935 and </a:t>
            </a:r>
            <a:r>
              <a:rPr lang="en-US" sz="2400" i="1" dirty="0" smtClean="0">
                <a:solidFill>
                  <a:schemeClr val="accent1"/>
                </a:solidFill>
              </a:rPr>
              <a:t>1986.</a:t>
            </a:r>
          </a:p>
          <a:p>
            <a:pPr marL="0" lvl="0" indent="0">
              <a:buClr>
                <a:srgbClr val="0070C0"/>
              </a:buClr>
              <a:buSzPts val="2200"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lvl="0" indent="0">
              <a:buClr>
                <a:srgbClr val="0070C0"/>
              </a:buClr>
              <a:buSzPts val="2200"/>
              <a:buNone/>
            </a:pPr>
            <a:r>
              <a:rPr lang="en-US" sz="3200" dirty="0">
                <a:solidFill>
                  <a:schemeClr val="tx1"/>
                </a:solidFill>
              </a:rPr>
              <a:t>Development of Arts and Culture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2500" i="1" dirty="0">
                <a:solidFill>
                  <a:schemeClr val="accent1"/>
                </a:solidFill>
              </a:rPr>
              <a:t>Minor edits</a:t>
            </a:r>
            <a:endParaRPr sz="2500" i="1" dirty="0">
              <a:solidFill>
                <a:schemeClr val="accent1"/>
              </a:solidFill>
            </a:endParaRPr>
          </a:p>
        </p:txBody>
      </p:sp>
      <p:sp>
        <p:nvSpPr>
          <p:cNvPr id="169" name="Google Shape;1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71" name="Google Shape;171;p10"/>
          <p:cNvGraphicFramePr/>
          <p:nvPr>
            <p:extLst/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Historic </a:t>
                      </a:r>
                      <a:r>
                        <a:rPr lang="en-US" sz="4000" b="0" dirty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 Statement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Existing Themes 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4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c2eb260d4_0_39"/>
          <p:cNvSpPr txBox="1">
            <a:spLocks noGrp="1"/>
          </p:cNvSpPr>
          <p:nvPr>
            <p:ph type="body" idx="1"/>
          </p:nvPr>
        </p:nvSpPr>
        <p:spPr>
          <a:xfrm>
            <a:off x="1461331" y="1666429"/>
            <a:ext cx="9545651" cy="446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Minimal </a:t>
            </a:r>
            <a:r>
              <a:rPr lang="en-US" sz="2400" dirty="0">
                <a:solidFill>
                  <a:schemeClr val="tx1"/>
                </a:solidFill>
              </a:rPr>
              <a:t>Traditional ( 1935-1950)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California Ranch (1940-1986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Bay </a:t>
            </a:r>
            <a:r>
              <a:rPr lang="en-US" sz="2400" dirty="0" smtClean="0">
                <a:solidFill>
                  <a:schemeClr val="tx1"/>
                </a:solidFill>
              </a:rPr>
              <a:t>Region Modern </a:t>
            </a:r>
            <a:r>
              <a:rPr lang="en-US" sz="2400" dirty="0">
                <a:solidFill>
                  <a:schemeClr val="tx1"/>
                </a:solidFill>
              </a:rPr>
              <a:t>(1940-1986)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Postwar Modern (1945-1960)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Wrightian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(Organic) (1945-1986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>
                <a:solidFill>
                  <a:schemeClr val="tx1"/>
                </a:solidFill>
              </a:rPr>
              <a:t>Regional Expressionist (1945-1986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Post-Adobe (1948-1986)</a:t>
            </a:r>
          </a:p>
          <a:p>
            <a:pPr marL="0" indent="0" algn="ctr">
              <a:buClr>
                <a:srgbClr val="0070C0"/>
              </a:buClr>
              <a:buSzPts val="2200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r>
              <a:rPr lang="en-US" sz="2100" i="1" dirty="0" smtClean="0">
                <a:solidFill>
                  <a:schemeClr val="tx1"/>
                </a:solidFill>
              </a:rPr>
              <a:t>*Note changes from Working Draft: International Style removed for lack of sufficient numbers of local examples, and Bay Region</a:t>
            </a:r>
            <a:r>
              <a:rPr lang="en-US" sz="2100" i="1" dirty="0">
                <a:solidFill>
                  <a:schemeClr val="tx1"/>
                </a:solidFill>
              </a:rPr>
              <a:t> </a:t>
            </a:r>
            <a:r>
              <a:rPr lang="en-US" sz="2100" i="1" dirty="0" smtClean="0">
                <a:solidFill>
                  <a:schemeClr val="tx1"/>
                </a:solidFill>
              </a:rPr>
              <a:t>further specified as “Bay Region Modern”</a:t>
            </a:r>
          </a:p>
          <a:p>
            <a:pPr marL="0" lvl="0" indent="0" algn="ctr">
              <a:buClr>
                <a:srgbClr val="0070C0"/>
              </a:buClr>
              <a:buSzPts val="2200"/>
              <a:buNone/>
            </a:pPr>
            <a:r>
              <a:rPr lang="en-US" sz="2100" i="1" dirty="0" smtClean="0">
                <a:solidFill>
                  <a:schemeClr val="tx1"/>
                </a:solidFill>
              </a:rPr>
              <a:t>*Note some styles will </a:t>
            </a:r>
            <a:r>
              <a:rPr lang="en-US" sz="2100" i="1" dirty="0">
                <a:solidFill>
                  <a:schemeClr val="tx1"/>
                </a:solidFill>
              </a:rPr>
              <a:t>pre-date 1966 as many midcentury styles and sub-styles “started” in Carmel in the 1930s and 1940s and </a:t>
            </a:r>
            <a:r>
              <a:rPr lang="en-US" sz="2100" i="1" dirty="0" smtClean="0">
                <a:solidFill>
                  <a:schemeClr val="tx1"/>
                </a:solidFill>
              </a:rPr>
              <a:t>continued into our ‘66-86 period (and beyond)</a:t>
            </a:r>
            <a:endParaRPr lang="en-US" sz="2100" i="1" dirty="0">
              <a:solidFill>
                <a:schemeClr val="tx1"/>
              </a:solidFill>
            </a:endParaRPr>
          </a:p>
          <a:p>
            <a:pPr marL="0" indent="0" algn="ctr">
              <a:buClr>
                <a:srgbClr val="0070C0"/>
              </a:buClr>
              <a:buSzPts val="2200"/>
              <a:buNone/>
            </a:pPr>
            <a:endParaRPr lang="en-US" sz="2200" i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/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Architectural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 Styles 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6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2eb260d4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95A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CITY OF CARMEL-BY-THE-SEA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95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g11c2eb260d4_0_39"/>
          <p:cNvGraphicFramePr/>
          <p:nvPr>
            <p:extLst>
              <p:ext uri="{D42A27DB-BD31-4B8C-83A1-F6EECF244321}">
                <p14:modId xmlns:p14="http://schemas.microsoft.com/office/powerpoint/2010/main" val="94405624"/>
              </p:ext>
            </p:extLst>
          </p:nvPr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</a:t>
                      </a:r>
                      <a:endParaRPr sz="4000" dirty="0">
                        <a:solidFill>
                          <a:srgbClr val="FFC137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FFC13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</a:t>
                      </a:r>
                      <a:r>
                        <a:rPr lang="en-US" sz="4000" b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Minimal Traditional</a:t>
                      </a:r>
                      <a:r>
                        <a:rPr lang="en-US" sz="4000" b="0" baseline="0" dirty="0" smtClean="0">
                          <a:solidFill>
                            <a:srgbClr val="FFC137"/>
                          </a:solidFill>
                          <a:latin typeface="Arial"/>
                          <a:ea typeface="Verdana"/>
                          <a:cs typeface="Arial"/>
                          <a:sym typeface="Arial"/>
                        </a:rPr>
                        <a:t> Style</a:t>
                      </a:r>
                      <a:endParaRPr sz="4000" b="0" dirty="0">
                        <a:solidFill>
                          <a:srgbClr val="FFC1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3" name="Google Shape;203;g11c2eb260d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15981"/>
            <a:ext cx="5038725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725" y="2082770"/>
            <a:ext cx="53054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1E4E79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B91D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765</Words>
  <Application>Microsoft Office PowerPoint</Application>
  <PresentationFormat>Widescreen</PresentationFormat>
  <Paragraphs>166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Theme1</vt:lpstr>
      <vt:lpstr>Historic Context Statement Update Workshop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Context Statement Update Workshop</dc:title>
  <dc:creator>Katherine Wallace</dc:creator>
  <cp:lastModifiedBy>Katherine Wallace</cp:lastModifiedBy>
  <cp:revision>37</cp:revision>
  <dcterms:created xsi:type="dcterms:W3CDTF">2022-07-12T19:48:40Z</dcterms:created>
  <dcterms:modified xsi:type="dcterms:W3CDTF">2022-08-15T23:42:39Z</dcterms:modified>
</cp:coreProperties>
</file>