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257" r:id="rId3"/>
    <p:sldId id="258" r:id="rId4"/>
    <p:sldId id="263" r:id="rId5"/>
    <p:sldId id="260" r:id="rId6"/>
    <p:sldId id="261" r:id="rId7"/>
    <p:sldId id="270" r:id="rId8"/>
    <p:sldId id="259" r:id="rId9"/>
    <p:sldId id="264" r:id="rId10"/>
    <p:sldId id="268" r:id="rId11"/>
    <p:sldId id="266" r:id="rId12"/>
    <p:sldId id="267" r:id="rId13"/>
    <p:sldId id="277" r:id="rId14"/>
    <p:sldId id="271" r:id="rId15"/>
    <p:sldId id="272" r:id="rId16"/>
    <p:sldId id="273" r:id="rId17"/>
    <p:sldId id="278" r:id="rId18"/>
    <p:sldId id="280"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D371"/>
    <a:srgbClr val="FFC137"/>
    <a:srgbClr val="FFF3D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08" d="100"/>
          <a:sy n="108" d="100"/>
        </p:scale>
        <p:origin x="71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Permits Received vs. Permits</a:t>
            </a:r>
            <a:r>
              <a:rPr lang="en-US" sz="2000" b="1" baseline="0"/>
              <a:t> Issued</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Permits Received</c:v>
                </c:pt>
              </c:strCache>
            </c:strRef>
          </c:tx>
          <c:spPr>
            <a:solidFill>
              <a:schemeClr val="accent1"/>
            </a:solidFill>
            <a:ln>
              <a:noFill/>
            </a:ln>
            <a:effectLst/>
          </c:spPr>
          <c:invertIfNegative val="0"/>
          <c:cat>
            <c:strRef>
              <c:f>Sheet1!$A$2:$A$4</c:f>
              <c:strCache>
                <c:ptCount val="3"/>
                <c:pt idx="0">
                  <c:v>Jan</c:v>
                </c:pt>
                <c:pt idx="1">
                  <c:v>Feb</c:v>
                </c:pt>
                <c:pt idx="2">
                  <c:v>March</c:v>
                </c:pt>
              </c:strCache>
            </c:strRef>
          </c:cat>
          <c:val>
            <c:numRef>
              <c:f>Sheet1!$B$2:$B$4</c:f>
              <c:numCache>
                <c:formatCode>General</c:formatCode>
                <c:ptCount val="3"/>
                <c:pt idx="0">
                  <c:v>28</c:v>
                </c:pt>
                <c:pt idx="1">
                  <c:v>22</c:v>
                </c:pt>
                <c:pt idx="2">
                  <c:v>70</c:v>
                </c:pt>
              </c:numCache>
            </c:numRef>
          </c:val>
          <c:extLst>
            <c:ext xmlns:c16="http://schemas.microsoft.com/office/drawing/2014/chart" uri="{C3380CC4-5D6E-409C-BE32-E72D297353CC}">
              <c16:uniqueId val="{00000000-BCDB-4C39-B2D5-E07DF2E7CCDC}"/>
            </c:ext>
          </c:extLst>
        </c:ser>
        <c:ser>
          <c:idx val="1"/>
          <c:order val="1"/>
          <c:tx>
            <c:strRef>
              <c:f>Sheet1!$C$1</c:f>
              <c:strCache>
                <c:ptCount val="1"/>
                <c:pt idx="0">
                  <c:v>Permits Issued</c:v>
                </c:pt>
              </c:strCache>
            </c:strRef>
          </c:tx>
          <c:spPr>
            <a:solidFill>
              <a:schemeClr val="accent2"/>
            </a:solidFill>
            <a:ln>
              <a:noFill/>
            </a:ln>
            <a:effectLst/>
          </c:spPr>
          <c:invertIfNegative val="0"/>
          <c:cat>
            <c:strRef>
              <c:f>Sheet1!$A$2:$A$4</c:f>
              <c:strCache>
                <c:ptCount val="3"/>
                <c:pt idx="0">
                  <c:v>Jan</c:v>
                </c:pt>
                <c:pt idx="1">
                  <c:v>Feb</c:v>
                </c:pt>
                <c:pt idx="2">
                  <c:v>March</c:v>
                </c:pt>
              </c:strCache>
            </c:strRef>
          </c:cat>
          <c:val>
            <c:numRef>
              <c:f>Sheet1!$C$2:$C$4</c:f>
              <c:numCache>
                <c:formatCode>General</c:formatCode>
                <c:ptCount val="3"/>
                <c:pt idx="0">
                  <c:v>7</c:v>
                </c:pt>
                <c:pt idx="1">
                  <c:v>23</c:v>
                </c:pt>
                <c:pt idx="2">
                  <c:v>70</c:v>
                </c:pt>
              </c:numCache>
            </c:numRef>
          </c:val>
          <c:extLst>
            <c:ext xmlns:c16="http://schemas.microsoft.com/office/drawing/2014/chart" uri="{C3380CC4-5D6E-409C-BE32-E72D297353CC}">
              <c16:uniqueId val="{00000001-BCDB-4C39-B2D5-E07DF2E7CCDC}"/>
            </c:ext>
          </c:extLst>
        </c:ser>
        <c:dLbls>
          <c:showLegendKey val="0"/>
          <c:showVal val="0"/>
          <c:showCatName val="0"/>
          <c:showSerName val="0"/>
          <c:showPercent val="0"/>
          <c:showBubbleSize val="0"/>
        </c:dLbls>
        <c:gapWidth val="219"/>
        <c:overlap val="-27"/>
        <c:axId val="1636012911"/>
        <c:axId val="1633902767"/>
      </c:barChart>
      <c:catAx>
        <c:axId val="163601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33902767"/>
        <c:crosses val="autoZero"/>
        <c:auto val="1"/>
        <c:lblAlgn val="ctr"/>
        <c:lblOffset val="100"/>
        <c:noMultiLvlLbl val="0"/>
      </c:catAx>
      <c:valAx>
        <c:axId val="1633902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ln>
                  <a:noFill/>
                </a:ln>
                <a:solidFill>
                  <a:schemeClr val="tx1">
                    <a:lumMod val="65000"/>
                    <a:lumOff val="35000"/>
                  </a:schemeClr>
                </a:solidFill>
                <a:latin typeface="+mn-lt"/>
                <a:ea typeface="+mn-ea"/>
                <a:cs typeface="+mn-cs"/>
              </a:defRPr>
            </a:pPr>
            <a:endParaRPr lang="en-US"/>
          </a:p>
        </c:txPr>
        <c:crossAx val="1636012911"/>
        <c:crosses val="autoZero"/>
        <c:crossBetween val="between"/>
      </c:valAx>
      <c:spPr>
        <a:noFill/>
        <a:ln>
          <a:noFill/>
        </a:ln>
        <a:effectLst/>
      </c:spPr>
    </c:plotArea>
    <c:legend>
      <c:legendPos val="b"/>
      <c:layout>
        <c:manualLayout>
          <c:xMode val="edge"/>
          <c:yMode val="edge"/>
          <c:x val="0.26535367864482801"/>
          <c:y val="0.91253638727855246"/>
          <c:w val="0.464368695317743"/>
          <c:h val="8.0703171099591159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B8C5FE-DECA-4A5A-BC0B-0A8C8C6ECF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B32CD0F-F5AA-4FA5-A1A8-ED6B8A24F0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7FA7DE1-1BCE-4760-8016-2C7BF3DB6122}" type="datetimeFigureOut">
              <a:rPr lang="en-US"/>
              <a:pPr>
                <a:defRPr/>
              </a:pPr>
              <a:t>5/10/2023</a:t>
            </a:fld>
            <a:endParaRPr lang="en-US"/>
          </a:p>
        </p:txBody>
      </p:sp>
      <p:sp>
        <p:nvSpPr>
          <p:cNvPr id="4" name="Footer Placeholder 3">
            <a:extLst>
              <a:ext uri="{FF2B5EF4-FFF2-40B4-BE49-F238E27FC236}">
                <a16:creationId xmlns:a16="http://schemas.microsoft.com/office/drawing/2014/main" id="{8380698D-47EF-407F-AC9C-2FFF5454EA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en-US"/>
              <a:t>Carmel-by-the-Sea</a:t>
            </a:r>
          </a:p>
        </p:txBody>
      </p:sp>
      <p:sp>
        <p:nvSpPr>
          <p:cNvPr id="5" name="Slide Number Placeholder 4">
            <a:extLst>
              <a:ext uri="{FF2B5EF4-FFF2-40B4-BE49-F238E27FC236}">
                <a16:creationId xmlns:a16="http://schemas.microsoft.com/office/drawing/2014/main" id="{52E93941-C3CE-477E-A9D2-9B53F890924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7ADB8BC-25E2-4E96-ABF9-F03E5C250C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2778FF-CB44-4576-83EB-347FED36FE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C2732D7-1E4E-468C-BE63-760C22B3BFB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D0EF130-06AC-4432-8B25-68CE9BBB376B}" type="datetimeFigureOut">
              <a:rPr lang="en-US"/>
              <a:pPr>
                <a:defRPr/>
              </a:pPr>
              <a:t>5/10/2023</a:t>
            </a:fld>
            <a:endParaRPr lang="en-US"/>
          </a:p>
        </p:txBody>
      </p:sp>
      <p:sp>
        <p:nvSpPr>
          <p:cNvPr id="4" name="Slide Image Placeholder 3">
            <a:extLst>
              <a:ext uri="{FF2B5EF4-FFF2-40B4-BE49-F238E27FC236}">
                <a16:creationId xmlns:a16="http://schemas.microsoft.com/office/drawing/2014/main" id="{83280265-4AA6-4738-8BEE-A26766D5FF1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5749CB0-69CA-4EDB-8FEA-36FEBEC508B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FD6A320-0349-4E8E-BBA7-53D0DDAD1EA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en-US"/>
              <a:t>Carmel-by-the-Sea</a:t>
            </a:r>
          </a:p>
        </p:txBody>
      </p:sp>
      <p:sp>
        <p:nvSpPr>
          <p:cNvPr id="7" name="Slide Number Placeholder 6">
            <a:extLst>
              <a:ext uri="{FF2B5EF4-FFF2-40B4-BE49-F238E27FC236}">
                <a16:creationId xmlns:a16="http://schemas.microsoft.com/office/drawing/2014/main" id="{CD775971-4436-42A3-B2B4-DAB50D2A8D0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6BD67D3-2451-4D82-BA91-034F1B9732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F75832E-098D-42C2-A16D-49AD034982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61C9997A-018A-4E62-8137-0CA20B6667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Save Qs for end. Slide # is in bottom right of each slide.</a:t>
            </a:r>
          </a:p>
        </p:txBody>
      </p:sp>
      <p:sp>
        <p:nvSpPr>
          <p:cNvPr id="9220" name="Footer Placeholder 4">
            <a:extLst>
              <a:ext uri="{FF2B5EF4-FFF2-40B4-BE49-F238E27FC236}">
                <a16:creationId xmlns:a16="http://schemas.microsoft.com/office/drawing/2014/main" id="{9321E56D-A68B-46EA-A374-1CDA9E751B71}"/>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D413D09-8684-437A-8AE0-8EDB3B4B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BFF15BD-96F6-4F3F-B3A1-BDD95030C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2" name="Footer Placeholder 4">
            <a:extLst>
              <a:ext uri="{FF2B5EF4-FFF2-40B4-BE49-F238E27FC236}">
                <a16:creationId xmlns:a16="http://schemas.microsoft.com/office/drawing/2014/main" id="{04E2464A-5BA0-4240-8EDB-B6B44AC83A4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extLst>
      <p:ext uri="{BB962C8B-B14F-4D97-AF65-F5344CB8AC3E}">
        <p14:creationId xmlns:p14="http://schemas.microsoft.com/office/powerpoint/2010/main" val="839328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D413D09-8684-437A-8AE0-8EDB3B4B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BFF15BD-96F6-4F3F-B3A1-BDD95030C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Will have to go to Council for additional funds beyond the 150k in our tree services contract</a:t>
            </a:r>
          </a:p>
          <a:p>
            <a:pPr eaLnBrk="1" hangingPunct="1">
              <a:spcBef>
                <a:spcPct val="0"/>
              </a:spcBef>
            </a:pPr>
            <a:r>
              <a:rPr lang="en-US" altLang="en-US" dirty="0"/>
              <a:t>$122,913.88 total invoices received</a:t>
            </a:r>
          </a:p>
          <a:p>
            <a:pPr eaLnBrk="1" hangingPunct="1">
              <a:spcBef>
                <a:spcPct val="0"/>
              </a:spcBef>
            </a:pPr>
            <a:r>
              <a:rPr lang="en-US" altLang="en-US" dirty="0"/>
              <a:t>- $300k in tree service contract for next FY</a:t>
            </a:r>
          </a:p>
        </p:txBody>
      </p:sp>
      <p:sp>
        <p:nvSpPr>
          <p:cNvPr id="12292" name="Footer Placeholder 4">
            <a:extLst>
              <a:ext uri="{FF2B5EF4-FFF2-40B4-BE49-F238E27FC236}">
                <a16:creationId xmlns:a16="http://schemas.microsoft.com/office/drawing/2014/main" id="{04E2464A-5BA0-4240-8EDB-B6B44AC83A4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extLst>
      <p:ext uri="{BB962C8B-B14F-4D97-AF65-F5344CB8AC3E}">
        <p14:creationId xmlns:p14="http://schemas.microsoft.com/office/powerpoint/2010/main" val="413680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D413D09-8684-437A-8AE0-8EDB3B4B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BFF15BD-96F6-4F3F-B3A1-BDD95030C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Time Sensitive: over one year, regardless of status</a:t>
            </a:r>
          </a:p>
          <a:p>
            <a:pPr eaLnBrk="1" hangingPunct="1">
              <a:spcBef>
                <a:spcPct val="0"/>
              </a:spcBef>
            </a:pPr>
            <a:r>
              <a:rPr lang="en-US" altLang="en-US" dirty="0"/>
              <a:t>Bare bones of what it takes to manage urban forest: Data on trees, A plan, Staff, Money</a:t>
            </a:r>
          </a:p>
          <a:p>
            <a:pPr eaLnBrk="1" hangingPunct="1">
              <a:spcBef>
                <a:spcPct val="0"/>
              </a:spcBef>
            </a:pPr>
            <a:endParaRPr lang="en-US" altLang="en-US" dirty="0"/>
          </a:p>
        </p:txBody>
      </p:sp>
      <p:sp>
        <p:nvSpPr>
          <p:cNvPr id="12292" name="Footer Placeholder 4">
            <a:extLst>
              <a:ext uri="{FF2B5EF4-FFF2-40B4-BE49-F238E27FC236}">
                <a16:creationId xmlns:a16="http://schemas.microsoft.com/office/drawing/2014/main" id="{04E2464A-5BA0-4240-8EDB-B6B44AC83A4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extLst>
      <p:ext uri="{BB962C8B-B14F-4D97-AF65-F5344CB8AC3E}">
        <p14:creationId xmlns:p14="http://schemas.microsoft.com/office/powerpoint/2010/main" val="141907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D413D09-8684-437A-8AE0-8EDB3B4B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BFF15BD-96F6-4F3F-B3A1-BDD95030C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In-house goal: commit tree crew to exclusively work on scheduled tree matters 3-4 days a week. Other day or two: watering, planting, resolving tree matters as they arise (broken branches), people have days off, weather permitting, much of the same crew is in charge of landscaping, stump removal, tree planting, watering, beach care, filling Mutt Mutts, </a:t>
            </a:r>
            <a:r>
              <a:rPr lang="en-US" altLang="en-US" dirty="0" err="1"/>
              <a:t>etc</a:t>
            </a:r>
            <a:r>
              <a:rPr lang="en-US" altLang="en-US" dirty="0"/>
              <a:t> </a:t>
            </a:r>
            <a:r>
              <a:rPr lang="en-US" altLang="en-US" dirty="0" err="1"/>
              <a:t>etc</a:t>
            </a:r>
            <a:r>
              <a:rPr lang="en-US" altLang="en-US" dirty="0"/>
              <a:t> etc.</a:t>
            </a:r>
          </a:p>
          <a:p>
            <a:pPr eaLnBrk="1" hangingPunct="1">
              <a:spcBef>
                <a:spcPct val="0"/>
              </a:spcBef>
            </a:pPr>
            <a:endParaRPr lang="en-US" altLang="en-US" dirty="0"/>
          </a:p>
          <a:p>
            <a:pPr eaLnBrk="1" hangingPunct="1">
              <a:spcBef>
                <a:spcPct val="0"/>
              </a:spcBef>
            </a:pPr>
            <a:r>
              <a:rPr lang="en-US" altLang="en-US" dirty="0"/>
              <a:t>Bare bones of what it takes to manage urban forest: Data on trees, A plan, Staff, Money</a:t>
            </a:r>
          </a:p>
          <a:p>
            <a:pPr eaLnBrk="1" hangingPunct="1">
              <a:spcBef>
                <a:spcPct val="0"/>
              </a:spcBef>
            </a:pPr>
            <a:endParaRPr lang="en-US" altLang="en-US" dirty="0"/>
          </a:p>
        </p:txBody>
      </p:sp>
      <p:sp>
        <p:nvSpPr>
          <p:cNvPr id="12292" name="Footer Placeholder 4">
            <a:extLst>
              <a:ext uri="{FF2B5EF4-FFF2-40B4-BE49-F238E27FC236}">
                <a16:creationId xmlns:a16="http://schemas.microsoft.com/office/drawing/2014/main" id="{04E2464A-5BA0-4240-8EDB-B6B44AC83A4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extLst>
      <p:ext uri="{BB962C8B-B14F-4D97-AF65-F5344CB8AC3E}">
        <p14:creationId xmlns:p14="http://schemas.microsoft.com/office/powerpoint/2010/main" val="484713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D413D09-8684-437A-8AE0-8EDB3B4B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BFF15BD-96F6-4F3F-B3A1-BDD95030C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fontAlgn="auto" hangingPunct="1">
              <a:spcAft>
                <a:spcPts val="0"/>
              </a:spcAft>
              <a:buClr>
                <a:srgbClr val="FFC137"/>
              </a:buClr>
              <a:defRPr/>
            </a:pPr>
            <a:r>
              <a:rPr lang="en-US" sz="2000" b="1" dirty="0">
                <a:solidFill>
                  <a:srgbClr val="1F4E79"/>
                </a:solidFill>
                <a:latin typeface="Arial" panose="020B0604020202020204" pitchFamily="34" charset="0"/>
                <a:cs typeface="Arial" panose="020B0604020202020204" pitchFamily="34" charset="0"/>
              </a:rPr>
              <a:t>Of 8 not issued: </a:t>
            </a:r>
          </a:p>
          <a:p>
            <a:pPr lvl="2"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3 need additional info</a:t>
            </a:r>
          </a:p>
          <a:p>
            <a:pPr lvl="2"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3 under review</a:t>
            </a:r>
          </a:p>
          <a:p>
            <a:pPr lvl="2"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1 shared ownership dispute</a:t>
            </a:r>
          </a:p>
          <a:p>
            <a:pPr lvl="2"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1 unpaid</a:t>
            </a:r>
          </a:p>
          <a:p>
            <a:pPr eaLnBrk="1" hangingPunct="1">
              <a:spcBef>
                <a:spcPct val="0"/>
              </a:spcBef>
            </a:pPr>
            <a:r>
              <a:rPr lang="en-US" altLang="en-US" dirty="0"/>
              <a:t>- Average turnaround time was 3-4 weeks before storms, afterwards, we have cut that time by about 75%</a:t>
            </a:r>
          </a:p>
          <a:p>
            <a:pPr eaLnBrk="1" hangingPunct="1">
              <a:spcBef>
                <a:spcPct val="0"/>
              </a:spcBef>
            </a:pPr>
            <a:r>
              <a:rPr lang="en-US" altLang="en-US" dirty="0"/>
              <a:t>- We print those out for the arborist, so when he comes in, he goes right out to the field. We do the paperwork on our end.</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 CMC authorization to temporarily remove the normal requirement of permits for emergency tree work, during emergencies. We did that. Most people followed rules.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- 17.48.040 : “</a:t>
            </a:r>
            <a:r>
              <a:rPr lang="en-US" sz="1200" b="0" i="0" kern="1200" dirty="0">
                <a:solidFill>
                  <a:schemeClr val="tx1"/>
                </a:solidFill>
                <a:effectLst/>
                <a:latin typeface="+mn-lt"/>
                <a:ea typeface="+mn-ea"/>
                <a:cs typeface="+mn-cs"/>
              </a:rPr>
              <a:t>The requirements of the chapter may be suspended, waived, or altered by the City Forester, in the case of a natural emergency such as a windstorm, earthquake, or flood. </a:t>
            </a:r>
            <a:r>
              <a:rPr lang="en-US" altLang="en-US" dirty="0"/>
              <a:t>”</a:t>
            </a:r>
          </a:p>
          <a:p>
            <a:pPr eaLnBrk="1" hangingPunct="1">
              <a:spcBef>
                <a:spcPct val="0"/>
              </a:spcBef>
            </a:pPr>
            <a:endParaRPr lang="en-US" altLang="en-US" dirty="0"/>
          </a:p>
          <a:p>
            <a:pPr eaLnBrk="1" hangingPunct="1">
              <a:spcBef>
                <a:spcPct val="0"/>
              </a:spcBef>
            </a:pPr>
            <a:r>
              <a:rPr lang="en-US" altLang="en-US" dirty="0"/>
              <a:t>- Residents submit permits. Advantage: tracking.</a:t>
            </a:r>
          </a:p>
        </p:txBody>
      </p:sp>
      <p:sp>
        <p:nvSpPr>
          <p:cNvPr id="12292" name="Footer Placeholder 4">
            <a:extLst>
              <a:ext uri="{FF2B5EF4-FFF2-40B4-BE49-F238E27FC236}">
                <a16:creationId xmlns:a16="http://schemas.microsoft.com/office/drawing/2014/main" id="{04E2464A-5BA0-4240-8EDB-B6B44AC83A4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extLst>
      <p:ext uri="{BB962C8B-B14F-4D97-AF65-F5344CB8AC3E}">
        <p14:creationId xmlns:p14="http://schemas.microsoft.com/office/powerpoint/2010/main" val="4119846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D413D09-8684-437A-8AE0-8EDB3B4B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BFF15BD-96F6-4F3F-B3A1-BDD95030C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u="sng" dirty="0">
                <a:solidFill>
                  <a:srgbClr val="1F4E79"/>
                </a:solidFill>
                <a:latin typeface="Arial" panose="020B0604020202020204" pitchFamily="34" charset="0"/>
                <a:cs typeface="Arial" panose="020B0604020202020204" pitchFamily="34" charset="0"/>
              </a:rPr>
              <a:t>Propose planting locations</a:t>
            </a:r>
            <a:r>
              <a:rPr lang="en-US" b="1" dirty="0">
                <a:solidFill>
                  <a:srgbClr val="1F4E79"/>
                </a:solidFill>
                <a:latin typeface="Arial" panose="020B0604020202020204" pitchFamily="34" charset="0"/>
                <a:cs typeface="Arial" panose="020B0604020202020204" pitchFamily="34" charset="0"/>
              </a:rPr>
              <a:t> </a:t>
            </a:r>
            <a:r>
              <a:rPr lang="en-US" dirty="0">
                <a:solidFill>
                  <a:srgbClr val="1F4E79"/>
                </a:solidFill>
                <a:latin typeface="Arial" panose="020B0604020202020204" pitchFamily="34" charset="0"/>
                <a:cs typeface="Arial" panose="020B0604020202020204" pitchFamily="34" charset="0"/>
              </a:rPr>
              <a:t>based on weighted criteria (soil permeability, root zone, slope, canopy connection)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u="sng" dirty="0">
                <a:solidFill>
                  <a:srgbClr val="1F4E79"/>
                </a:solidFill>
                <a:latin typeface="Arial" panose="020B0604020202020204" pitchFamily="34" charset="0"/>
                <a:cs typeface="Arial" panose="020B0604020202020204" pitchFamily="34" charset="0"/>
              </a:rPr>
              <a:t>Provide a Tree Species Palette</a:t>
            </a:r>
            <a:r>
              <a:rPr lang="en-US" b="1" dirty="0">
                <a:solidFill>
                  <a:srgbClr val="1F4E79"/>
                </a:solidFill>
                <a:latin typeface="Arial" panose="020B0604020202020204" pitchFamily="34" charset="0"/>
                <a:cs typeface="Arial" panose="020B0604020202020204" pitchFamily="34" charset="0"/>
              </a:rPr>
              <a:t> </a:t>
            </a:r>
            <a:r>
              <a:rPr lang="en-US" dirty="0">
                <a:solidFill>
                  <a:srgbClr val="1F4E79"/>
                </a:solidFill>
                <a:latin typeface="Arial" panose="020B0604020202020204" pitchFamily="34" charset="0"/>
                <a:cs typeface="Arial" panose="020B0604020202020204" pitchFamily="34" charset="0"/>
              </a:rPr>
              <a:t>based on Carmel’s environmental conditions (soil type, soil saturation/retention levels, temperature, wind, climate fluctuations)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1F4E79"/>
              </a:solidFill>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12292" name="Footer Placeholder 4">
            <a:extLst>
              <a:ext uri="{FF2B5EF4-FFF2-40B4-BE49-F238E27FC236}">
                <a16:creationId xmlns:a16="http://schemas.microsoft.com/office/drawing/2014/main" id="{04E2464A-5BA0-4240-8EDB-B6B44AC83A4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extLst>
      <p:ext uri="{BB962C8B-B14F-4D97-AF65-F5344CB8AC3E}">
        <p14:creationId xmlns:p14="http://schemas.microsoft.com/office/powerpoint/2010/main" val="276343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D413D09-8684-437A-8AE0-8EDB3B4B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BFF15BD-96F6-4F3F-B3A1-BDD95030C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2" name="Footer Placeholder 4">
            <a:extLst>
              <a:ext uri="{FF2B5EF4-FFF2-40B4-BE49-F238E27FC236}">
                <a16:creationId xmlns:a16="http://schemas.microsoft.com/office/drawing/2014/main" id="{04E2464A-5BA0-4240-8EDB-B6B44AC83A4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extLst>
      <p:ext uri="{BB962C8B-B14F-4D97-AF65-F5344CB8AC3E}">
        <p14:creationId xmlns:p14="http://schemas.microsoft.com/office/powerpoint/2010/main" val="2144867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D413D09-8684-437A-8AE0-8EDB3B4B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BFF15BD-96F6-4F3F-B3A1-BDD95030C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1,414 calls emails and messages between four staff members. </a:t>
            </a:r>
          </a:p>
          <a:p>
            <a:pPr eaLnBrk="1" hangingPunct="1">
              <a:spcBef>
                <a:spcPct val="0"/>
              </a:spcBef>
            </a:pPr>
            <a:endParaRPr lang="en-US" altLang="en-US" dirty="0"/>
          </a:p>
          <a:p>
            <a:pPr eaLnBrk="1" hangingPunct="1">
              <a:spcBef>
                <a:spcPct val="0"/>
              </a:spcBef>
            </a:pPr>
            <a:r>
              <a:rPr lang="en-US" altLang="en-US"/>
              <a:t>- 2 people:885 </a:t>
            </a:r>
            <a:r>
              <a:rPr lang="en-US" altLang="en-US" dirty="0"/>
              <a:t>calls, messages, emails with Forestry matters, between two people. We have a little over 300 people to reply back to. We have answered over 900 </a:t>
            </a:r>
          </a:p>
        </p:txBody>
      </p:sp>
      <p:sp>
        <p:nvSpPr>
          <p:cNvPr id="12292" name="Footer Placeholder 4">
            <a:extLst>
              <a:ext uri="{FF2B5EF4-FFF2-40B4-BE49-F238E27FC236}">
                <a16:creationId xmlns:a16="http://schemas.microsoft.com/office/drawing/2014/main" id="{04E2464A-5BA0-4240-8EDB-B6B44AC83A4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extLst>
      <p:ext uri="{BB962C8B-B14F-4D97-AF65-F5344CB8AC3E}">
        <p14:creationId xmlns:p14="http://schemas.microsoft.com/office/powerpoint/2010/main" val="1218002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D413D09-8684-437A-8AE0-8EDB3B4B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BFF15BD-96F6-4F3F-B3A1-BDD95030C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Recommendations: Constraints of limited City Staff</a:t>
            </a:r>
          </a:p>
        </p:txBody>
      </p:sp>
      <p:sp>
        <p:nvSpPr>
          <p:cNvPr id="12292" name="Footer Placeholder 4">
            <a:extLst>
              <a:ext uri="{FF2B5EF4-FFF2-40B4-BE49-F238E27FC236}">
                <a16:creationId xmlns:a16="http://schemas.microsoft.com/office/drawing/2014/main" id="{04E2464A-5BA0-4240-8EDB-B6B44AC83A4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extLst>
      <p:ext uri="{BB962C8B-B14F-4D97-AF65-F5344CB8AC3E}">
        <p14:creationId xmlns:p14="http://schemas.microsoft.com/office/powerpoint/2010/main" val="137218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70D3CA7-8800-40B6-83CD-C3E2AAED3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0DC2B21C-2309-4BCE-B09B-421C482DFD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 have listened to concerns, continue to. Sat down w/ residents, homes.</a:t>
            </a:r>
          </a:p>
        </p:txBody>
      </p:sp>
      <p:sp>
        <p:nvSpPr>
          <p:cNvPr id="10244" name="Footer Placeholder 4">
            <a:extLst>
              <a:ext uri="{FF2B5EF4-FFF2-40B4-BE49-F238E27FC236}">
                <a16:creationId xmlns:a16="http://schemas.microsoft.com/office/drawing/2014/main" id="{793B07AD-8CED-404A-891E-503B5F097A36}"/>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F489C9B-F6DB-41B0-B0C4-3650CB91C7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6F7441F9-B7E8-415C-8F5F-2CB4039718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Footer Placeholder 4">
            <a:extLst>
              <a:ext uri="{FF2B5EF4-FFF2-40B4-BE49-F238E27FC236}">
                <a16:creationId xmlns:a16="http://schemas.microsoft.com/office/drawing/2014/main" id="{86EAA1C6-B034-49E4-9AFD-372FBDD997E6}"/>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D413D09-8684-437A-8AE0-8EDB3B4B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BFF15BD-96F6-4F3F-B3A1-BDD95030C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2" name="Footer Placeholder 4">
            <a:extLst>
              <a:ext uri="{FF2B5EF4-FFF2-40B4-BE49-F238E27FC236}">
                <a16:creationId xmlns:a16="http://schemas.microsoft.com/office/drawing/2014/main" id="{04E2464A-5BA0-4240-8EDB-B6B44AC83A4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extLst>
      <p:ext uri="{BB962C8B-B14F-4D97-AF65-F5344CB8AC3E}">
        <p14:creationId xmlns:p14="http://schemas.microsoft.com/office/powerpoint/2010/main" val="929308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D413D09-8684-437A-8AE0-8EDB3B4B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BFF15BD-96F6-4F3F-B3A1-BDD95030C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Footer Placeholder 4">
            <a:extLst>
              <a:ext uri="{FF2B5EF4-FFF2-40B4-BE49-F238E27FC236}">
                <a16:creationId xmlns:a16="http://schemas.microsoft.com/office/drawing/2014/main" id="{04E2464A-5BA0-4240-8EDB-B6B44AC83A4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217D24D-6836-4471-9C33-B8A695C16F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82B5B88B-3473-4330-8C44-6AE5A7BA34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Footer Placeholder 4">
            <a:extLst>
              <a:ext uri="{FF2B5EF4-FFF2-40B4-BE49-F238E27FC236}">
                <a16:creationId xmlns:a16="http://schemas.microsoft.com/office/drawing/2014/main" id="{F87FC318-730F-493B-909D-F7D3FB706286}"/>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217D24D-6836-4471-9C33-B8A695C16F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82B5B88B-3473-4330-8C44-6AE5A7BA34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Footer Placeholder 4">
            <a:extLst>
              <a:ext uri="{FF2B5EF4-FFF2-40B4-BE49-F238E27FC236}">
                <a16:creationId xmlns:a16="http://schemas.microsoft.com/office/drawing/2014/main" id="{F87FC318-730F-493B-909D-F7D3FB706286}"/>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extLst>
      <p:ext uri="{BB962C8B-B14F-4D97-AF65-F5344CB8AC3E}">
        <p14:creationId xmlns:p14="http://schemas.microsoft.com/office/powerpoint/2010/main" val="289181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C507942-3EBA-4C9E-B260-FE4CD49C24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91C579B-C158-4B3A-B0D4-0CB8CB847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What it looks like in reality.</a:t>
            </a:r>
          </a:p>
          <a:p>
            <a:pPr eaLnBrk="1" hangingPunct="1">
              <a:spcBef>
                <a:spcPct val="0"/>
              </a:spcBef>
            </a:pPr>
            <a:r>
              <a:rPr lang="en-US" altLang="en-US" dirty="0"/>
              <a:t>City Hall Staff Members, Rob Culver</a:t>
            </a:r>
          </a:p>
        </p:txBody>
      </p:sp>
      <p:sp>
        <p:nvSpPr>
          <p:cNvPr id="14340" name="Footer Placeholder 4">
            <a:extLst>
              <a:ext uri="{FF2B5EF4-FFF2-40B4-BE49-F238E27FC236}">
                <a16:creationId xmlns:a16="http://schemas.microsoft.com/office/drawing/2014/main" id="{97578112-B170-4D50-8839-0F1BBCB45020}"/>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D413D09-8684-437A-8AE0-8EDB3B4B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BFF15BD-96F6-4F3F-B3A1-BDD95030C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Photo</a:t>
            </a:r>
          </a:p>
          <a:p>
            <a:pPr eaLnBrk="1" hangingPunct="1">
              <a:spcBef>
                <a:spcPct val="0"/>
              </a:spcBef>
            </a:pPr>
            <a:r>
              <a:rPr lang="en-US" altLang="en-US" dirty="0"/>
              <a:t>Arborist present during all storm days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Debris removal is ongoing.</a:t>
            </a:r>
          </a:p>
          <a:p>
            <a:pPr eaLnBrk="1" hangingPunct="1">
              <a:spcBef>
                <a:spcPct val="0"/>
              </a:spcBef>
            </a:pPr>
            <a:endParaRPr lang="en-US" altLang="en-US" dirty="0"/>
          </a:p>
        </p:txBody>
      </p:sp>
      <p:sp>
        <p:nvSpPr>
          <p:cNvPr id="12292" name="Footer Placeholder 4">
            <a:extLst>
              <a:ext uri="{FF2B5EF4-FFF2-40B4-BE49-F238E27FC236}">
                <a16:creationId xmlns:a16="http://schemas.microsoft.com/office/drawing/2014/main" id="{04E2464A-5BA0-4240-8EDB-B6B44AC83A4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a:t>Carmel-by-the-Sea</a:t>
            </a:r>
          </a:p>
        </p:txBody>
      </p:sp>
    </p:spTree>
    <p:extLst>
      <p:ext uri="{BB962C8B-B14F-4D97-AF65-F5344CB8AC3E}">
        <p14:creationId xmlns:p14="http://schemas.microsoft.com/office/powerpoint/2010/main" val="74234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39CDC2-AAE2-4AF6-AA77-70C0FB90F060}"/>
              </a:ext>
            </a:extLst>
          </p:cNvPr>
          <p:cNvSpPr>
            <a:spLocks noGrp="1"/>
          </p:cNvSpPr>
          <p:nvPr>
            <p:ph type="dt" sz="half" idx="10"/>
          </p:nvPr>
        </p:nvSpPr>
        <p:spPr/>
        <p:txBody>
          <a:bodyPr/>
          <a:lstStyle>
            <a:lvl1pPr>
              <a:defRPr/>
            </a:lvl1pPr>
          </a:lstStyle>
          <a:p>
            <a:pPr>
              <a:defRPr/>
            </a:pPr>
            <a:fld id="{FD25FEDB-F3A8-461D-A561-DCA09DE8FEA1}" type="datetime1">
              <a:rPr lang="en-US"/>
              <a:pPr>
                <a:defRPr/>
              </a:pPr>
              <a:t>5/10/2023</a:t>
            </a:fld>
            <a:endParaRPr lang="en-US"/>
          </a:p>
        </p:txBody>
      </p:sp>
      <p:sp>
        <p:nvSpPr>
          <p:cNvPr id="5" name="Footer Placeholder 4">
            <a:extLst>
              <a:ext uri="{FF2B5EF4-FFF2-40B4-BE49-F238E27FC236}">
                <a16:creationId xmlns:a16="http://schemas.microsoft.com/office/drawing/2014/main" id="{385CCB6B-02C5-4BBB-BA32-0CAC928C33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BBF57F-40DC-4769-9706-AC1F1EC2DC1F}"/>
              </a:ext>
            </a:extLst>
          </p:cNvPr>
          <p:cNvSpPr>
            <a:spLocks noGrp="1"/>
          </p:cNvSpPr>
          <p:nvPr>
            <p:ph type="sldNum" sz="quarter" idx="12"/>
          </p:nvPr>
        </p:nvSpPr>
        <p:spPr/>
        <p:txBody>
          <a:bodyPr/>
          <a:lstStyle>
            <a:lvl1pPr>
              <a:defRPr/>
            </a:lvl1pPr>
          </a:lstStyle>
          <a:p>
            <a:pPr>
              <a:defRPr/>
            </a:pPr>
            <a:fld id="{697EAB77-77A3-4F86-9933-79509F36D030}" type="slidenum">
              <a:rPr lang="en-US" altLang="en-US"/>
              <a:pPr>
                <a:defRPr/>
              </a:pPr>
              <a:t>‹#›</a:t>
            </a:fld>
            <a:endParaRPr lang="en-US" altLang="en-US"/>
          </a:p>
        </p:txBody>
      </p:sp>
    </p:spTree>
    <p:extLst>
      <p:ext uri="{BB962C8B-B14F-4D97-AF65-F5344CB8AC3E}">
        <p14:creationId xmlns:p14="http://schemas.microsoft.com/office/powerpoint/2010/main" val="1103902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25BFB-B0E5-43D6-B8EB-9D6AA9929DF0}"/>
              </a:ext>
            </a:extLst>
          </p:cNvPr>
          <p:cNvSpPr>
            <a:spLocks noGrp="1"/>
          </p:cNvSpPr>
          <p:nvPr>
            <p:ph type="dt" sz="half" idx="10"/>
          </p:nvPr>
        </p:nvSpPr>
        <p:spPr/>
        <p:txBody>
          <a:bodyPr/>
          <a:lstStyle>
            <a:lvl1pPr>
              <a:defRPr/>
            </a:lvl1pPr>
          </a:lstStyle>
          <a:p>
            <a:pPr>
              <a:defRPr/>
            </a:pPr>
            <a:fld id="{55B4BBCF-073A-4472-A801-53EEA39A2015}" type="datetime1">
              <a:rPr lang="en-US"/>
              <a:pPr>
                <a:defRPr/>
              </a:pPr>
              <a:t>5/10/2023</a:t>
            </a:fld>
            <a:endParaRPr lang="en-US"/>
          </a:p>
        </p:txBody>
      </p:sp>
      <p:sp>
        <p:nvSpPr>
          <p:cNvPr id="5" name="Footer Placeholder 4">
            <a:extLst>
              <a:ext uri="{FF2B5EF4-FFF2-40B4-BE49-F238E27FC236}">
                <a16:creationId xmlns:a16="http://schemas.microsoft.com/office/drawing/2014/main" id="{8C096BFE-2F90-45B1-9236-647231DE9C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6FBD93-21FF-4355-A8F4-087E07B2B605}"/>
              </a:ext>
            </a:extLst>
          </p:cNvPr>
          <p:cNvSpPr>
            <a:spLocks noGrp="1"/>
          </p:cNvSpPr>
          <p:nvPr>
            <p:ph type="sldNum" sz="quarter" idx="12"/>
          </p:nvPr>
        </p:nvSpPr>
        <p:spPr/>
        <p:txBody>
          <a:bodyPr/>
          <a:lstStyle>
            <a:lvl1pPr>
              <a:defRPr/>
            </a:lvl1pPr>
          </a:lstStyle>
          <a:p>
            <a:pPr>
              <a:defRPr/>
            </a:pPr>
            <a:fld id="{05715E01-17EC-457D-A8F8-EE017D2756E0}" type="slidenum">
              <a:rPr lang="en-US" altLang="en-US"/>
              <a:pPr>
                <a:defRPr/>
              </a:pPr>
              <a:t>‹#›</a:t>
            </a:fld>
            <a:endParaRPr lang="en-US" altLang="en-US"/>
          </a:p>
        </p:txBody>
      </p:sp>
    </p:spTree>
    <p:extLst>
      <p:ext uri="{BB962C8B-B14F-4D97-AF65-F5344CB8AC3E}">
        <p14:creationId xmlns:p14="http://schemas.microsoft.com/office/powerpoint/2010/main" val="278208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48EAE-B90B-4C6E-BAB7-340FCBF54275}"/>
              </a:ext>
            </a:extLst>
          </p:cNvPr>
          <p:cNvSpPr>
            <a:spLocks noGrp="1"/>
          </p:cNvSpPr>
          <p:nvPr>
            <p:ph type="dt" sz="half" idx="10"/>
          </p:nvPr>
        </p:nvSpPr>
        <p:spPr/>
        <p:txBody>
          <a:bodyPr/>
          <a:lstStyle>
            <a:lvl1pPr>
              <a:defRPr/>
            </a:lvl1pPr>
          </a:lstStyle>
          <a:p>
            <a:pPr>
              <a:defRPr/>
            </a:pPr>
            <a:fld id="{C26A27A4-CD56-4419-A396-6A848DF71A39}" type="datetime1">
              <a:rPr lang="en-US"/>
              <a:pPr>
                <a:defRPr/>
              </a:pPr>
              <a:t>5/10/2023</a:t>
            </a:fld>
            <a:endParaRPr lang="en-US"/>
          </a:p>
        </p:txBody>
      </p:sp>
      <p:sp>
        <p:nvSpPr>
          <p:cNvPr id="5" name="Footer Placeholder 4">
            <a:extLst>
              <a:ext uri="{FF2B5EF4-FFF2-40B4-BE49-F238E27FC236}">
                <a16:creationId xmlns:a16="http://schemas.microsoft.com/office/drawing/2014/main" id="{75DEDD02-FFBF-4FE0-B4D9-F529AA3D19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1109E0-76A4-4BE2-9671-FC6C130BEC63}"/>
              </a:ext>
            </a:extLst>
          </p:cNvPr>
          <p:cNvSpPr>
            <a:spLocks noGrp="1"/>
          </p:cNvSpPr>
          <p:nvPr>
            <p:ph type="sldNum" sz="quarter" idx="12"/>
          </p:nvPr>
        </p:nvSpPr>
        <p:spPr/>
        <p:txBody>
          <a:bodyPr/>
          <a:lstStyle>
            <a:lvl1pPr>
              <a:defRPr/>
            </a:lvl1pPr>
          </a:lstStyle>
          <a:p>
            <a:pPr>
              <a:defRPr/>
            </a:pPr>
            <a:fld id="{360292A7-6813-4F0F-8CAB-68F48D8D1D68}" type="slidenum">
              <a:rPr lang="en-US" altLang="en-US"/>
              <a:pPr>
                <a:defRPr/>
              </a:pPr>
              <a:t>‹#›</a:t>
            </a:fld>
            <a:endParaRPr lang="en-US" altLang="en-US"/>
          </a:p>
        </p:txBody>
      </p:sp>
    </p:spTree>
    <p:extLst>
      <p:ext uri="{BB962C8B-B14F-4D97-AF65-F5344CB8AC3E}">
        <p14:creationId xmlns:p14="http://schemas.microsoft.com/office/powerpoint/2010/main" val="427712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318E6-7764-449D-84E8-CFC312BA3918}"/>
              </a:ext>
            </a:extLst>
          </p:cNvPr>
          <p:cNvSpPr>
            <a:spLocks noGrp="1"/>
          </p:cNvSpPr>
          <p:nvPr>
            <p:ph type="dt" sz="half" idx="10"/>
          </p:nvPr>
        </p:nvSpPr>
        <p:spPr/>
        <p:txBody>
          <a:bodyPr/>
          <a:lstStyle>
            <a:lvl1pPr>
              <a:defRPr/>
            </a:lvl1pPr>
          </a:lstStyle>
          <a:p>
            <a:pPr>
              <a:defRPr/>
            </a:pPr>
            <a:fld id="{CEE55E5B-71F7-46BE-9FEB-FBE83E6D51A0}" type="datetime1">
              <a:rPr lang="en-US"/>
              <a:pPr>
                <a:defRPr/>
              </a:pPr>
              <a:t>5/10/2023</a:t>
            </a:fld>
            <a:endParaRPr lang="en-US"/>
          </a:p>
        </p:txBody>
      </p:sp>
      <p:sp>
        <p:nvSpPr>
          <p:cNvPr id="5" name="Footer Placeholder 4">
            <a:extLst>
              <a:ext uri="{FF2B5EF4-FFF2-40B4-BE49-F238E27FC236}">
                <a16:creationId xmlns:a16="http://schemas.microsoft.com/office/drawing/2014/main" id="{5B4772BF-5996-4B52-822A-2049B8AFCC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354C8B-B017-45AD-92EB-4FAF960CB565}"/>
              </a:ext>
            </a:extLst>
          </p:cNvPr>
          <p:cNvSpPr>
            <a:spLocks noGrp="1"/>
          </p:cNvSpPr>
          <p:nvPr>
            <p:ph type="sldNum" sz="quarter" idx="12"/>
          </p:nvPr>
        </p:nvSpPr>
        <p:spPr/>
        <p:txBody>
          <a:bodyPr/>
          <a:lstStyle>
            <a:lvl1pPr>
              <a:defRPr/>
            </a:lvl1pPr>
          </a:lstStyle>
          <a:p>
            <a:pPr>
              <a:defRPr/>
            </a:pPr>
            <a:fld id="{C517CC34-4DC5-44E6-87C0-C6F77FF1CDE7}" type="slidenum">
              <a:rPr lang="en-US" altLang="en-US"/>
              <a:pPr>
                <a:defRPr/>
              </a:pPr>
              <a:t>‹#›</a:t>
            </a:fld>
            <a:endParaRPr lang="en-US" altLang="en-US"/>
          </a:p>
        </p:txBody>
      </p:sp>
    </p:spTree>
    <p:extLst>
      <p:ext uri="{BB962C8B-B14F-4D97-AF65-F5344CB8AC3E}">
        <p14:creationId xmlns:p14="http://schemas.microsoft.com/office/powerpoint/2010/main" val="318903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AB8F3-0699-4FF5-A1BD-5154F462B7DD}"/>
              </a:ext>
            </a:extLst>
          </p:cNvPr>
          <p:cNvSpPr>
            <a:spLocks noGrp="1"/>
          </p:cNvSpPr>
          <p:nvPr>
            <p:ph type="dt" sz="half" idx="10"/>
          </p:nvPr>
        </p:nvSpPr>
        <p:spPr/>
        <p:txBody>
          <a:bodyPr/>
          <a:lstStyle>
            <a:lvl1pPr>
              <a:defRPr/>
            </a:lvl1pPr>
          </a:lstStyle>
          <a:p>
            <a:pPr>
              <a:defRPr/>
            </a:pPr>
            <a:fld id="{DBF4449F-85FB-45A7-83C2-0C56E77E7979}" type="datetime1">
              <a:rPr lang="en-US"/>
              <a:pPr>
                <a:defRPr/>
              </a:pPr>
              <a:t>5/10/2023</a:t>
            </a:fld>
            <a:endParaRPr lang="en-US"/>
          </a:p>
        </p:txBody>
      </p:sp>
      <p:sp>
        <p:nvSpPr>
          <p:cNvPr id="5" name="Footer Placeholder 4">
            <a:extLst>
              <a:ext uri="{FF2B5EF4-FFF2-40B4-BE49-F238E27FC236}">
                <a16:creationId xmlns:a16="http://schemas.microsoft.com/office/drawing/2014/main" id="{3E057A71-5858-4AC9-B9C7-84CFCDAC1D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48CA8F-420D-4BC9-9ABA-155147A11278}"/>
              </a:ext>
            </a:extLst>
          </p:cNvPr>
          <p:cNvSpPr>
            <a:spLocks noGrp="1"/>
          </p:cNvSpPr>
          <p:nvPr>
            <p:ph type="sldNum" sz="quarter" idx="12"/>
          </p:nvPr>
        </p:nvSpPr>
        <p:spPr/>
        <p:txBody>
          <a:bodyPr/>
          <a:lstStyle>
            <a:lvl1pPr>
              <a:defRPr/>
            </a:lvl1pPr>
          </a:lstStyle>
          <a:p>
            <a:pPr>
              <a:defRPr/>
            </a:pPr>
            <a:fld id="{A28C7B5D-F0B9-4845-858D-43D60631DDA4}" type="slidenum">
              <a:rPr lang="en-US" altLang="en-US"/>
              <a:pPr>
                <a:defRPr/>
              </a:pPr>
              <a:t>‹#›</a:t>
            </a:fld>
            <a:endParaRPr lang="en-US" altLang="en-US"/>
          </a:p>
        </p:txBody>
      </p:sp>
    </p:spTree>
    <p:extLst>
      <p:ext uri="{BB962C8B-B14F-4D97-AF65-F5344CB8AC3E}">
        <p14:creationId xmlns:p14="http://schemas.microsoft.com/office/powerpoint/2010/main" val="92086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836FE4-44CA-4174-8A47-0DB76965EFC1}"/>
              </a:ext>
            </a:extLst>
          </p:cNvPr>
          <p:cNvSpPr>
            <a:spLocks noGrp="1"/>
          </p:cNvSpPr>
          <p:nvPr>
            <p:ph type="dt" sz="half" idx="10"/>
          </p:nvPr>
        </p:nvSpPr>
        <p:spPr/>
        <p:txBody>
          <a:bodyPr/>
          <a:lstStyle>
            <a:lvl1pPr>
              <a:defRPr/>
            </a:lvl1pPr>
          </a:lstStyle>
          <a:p>
            <a:pPr>
              <a:defRPr/>
            </a:pPr>
            <a:fld id="{DF34BF9D-C363-4AA8-AB45-8518A4F29163}" type="datetime1">
              <a:rPr lang="en-US"/>
              <a:pPr>
                <a:defRPr/>
              </a:pPr>
              <a:t>5/10/2023</a:t>
            </a:fld>
            <a:endParaRPr lang="en-US"/>
          </a:p>
        </p:txBody>
      </p:sp>
      <p:sp>
        <p:nvSpPr>
          <p:cNvPr id="6" name="Footer Placeholder 4">
            <a:extLst>
              <a:ext uri="{FF2B5EF4-FFF2-40B4-BE49-F238E27FC236}">
                <a16:creationId xmlns:a16="http://schemas.microsoft.com/office/drawing/2014/main" id="{5D6A8D4C-E7F4-4D55-BCF6-2CF24CABE0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FC3F20-7E4A-46D6-B3F4-5FA0A0CF1F40}"/>
              </a:ext>
            </a:extLst>
          </p:cNvPr>
          <p:cNvSpPr>
            <a:spLocks noGrp="1"/>
          </p:cNvSpPr>
          <p:nvPr>
            <p:ph type="sldNum" sz="quarter" idx="12"/>
          </p:nvPr>
        </p:nvSpPr>
        <p:spPr/>
        <p:txBody>
          <a:bodyPr/>
          <a:lstStyle>
            <a:lvl1pPr>
              <a:defRPr/>
            </a:lvl1pPr>
          </a:lstStyle>
          <a:p>
            <a:pPr>
              <a:defRPr/>
            </a:pPr>
            <a:fld id="{97483C2A-F820-4E95-9614-C5ED38450CBA}" type="slidenum">
              <a:rPr lang="en-US" altLang="en-US"/>
              <a:pPr>
                <a:defRPr/>
              </a:pPr>
              <a:t>‹#›</a:t>
            </a:fld>
            <a:endParaRPr lang="en-US" altLang="en-US"/>
          </a:p>
        </p:txBody>
      </p:sp>
    </p:spTree>
    <p:extLst>
      <p:ext uri="{BB962C8B-B14F-4D97-AF65-F5344CB8AC3E}">
        <p14:creationId xmlns:p14="http://schemas.microsoft.com/office/powerpoint/2010/main" val="5723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397223E-C307-4A76-9BA5-FCBF1C9F43A4}"/>
              </a:ext>
            </a:extLst>
          </p:cNvPr>
          <p:cNvSpPr>
            <a:spLocks noGrp="1"/>
          </p:cNvSpPr>
          <p:nvPr>
            <p:ph type="dt" sz="half" idx="10"/>
          </p:nvPr>
        </p:nvSpPr>
        <p:spPr/>
        <p:txBody>
          <a:bodyPr/>
          <a:lstStyle>
            <a:lvl1pPr>
              <a:defRPr/>
            </a:lvl1pPr>
          </a:lstStyle>
          <a:p>
            <a:pPr>
              <a:defRPr/>
            </a:pPr>
            <a:fld id="{E6FD141C-DB33-45A3-926B-157E9A08ECBC}" type="datetime1">
              <a:rPr lang="en-US"/>
              <a:pPr>
                <a:defRPr/>
              </a:pPr>
              <a:t>5/10/2023</a:t>
            </a:fld>
            <a:endParaRPr lang="en-US"/>
          </a:p>
        </p:txBody>
      </p:sp>
      <p:sp>
        <p:nvSpPr>
          <p:cNvPr id="8" name="Footer Placeholder 4">
            <a:extLst>
              <a:ext uri="{FF2B5EF4-FFF2-40B4-BE49-F238E27FC236}">
                <a16:creationId xmlns:a16="http://schemas.microsoft.com/office/drawing/2014/main" id="{B8B0BE6F-D741-4250-82A1-FFD741C4CB6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BCE3809-1E08-4F6D-91F8-BB5C09900F1D}"/>
              </a:ext>
            </a:extLst>
          </p:cNvPr>
          <p:cNvSpPr>
            <a:spLocks noGrp="1"/>
          </p:cNvSpPr>
          <p:nvPr>
            <p:ph type="sldNum" sz="quarter" idx="12"/>
          </p:nvPr>
        </p:nvSpPr>
        <p:spPr/>
        <p:txBody>
          <a:bodyPr/>
          <a:lstStyle>
            <a:lvl1pPr>
              <a:defRPr/>
            </a:lvl1pPr>
          </a:lstStyle>
          <a:p>
            <a:pPr>
              <a:defRPr/>
            </a:pPr>
            <a:fld id="{90E7F724-83CE-4BF7-8BA5-9B64EED3F99D}" type="slidenum">
              <a:rPr lang="en-US" altLang="en-US"/>
              <a:pPr>
                <a:defRPr/>
              </a:pPr>
              <a:t>‹#›</a:t>
            </a:fld>
            <a:endParaRPr lang="en-US" altLang="en-US"/>
          </a:p>
        </p:txBody>
      </p:sp>
    </p:spTree>
    <p:extLst>
      <p:ext uri="{BB962C8B-B14F-4D97-AF65-F5344CB8AC3E}">
        <p14:creationId xmlns:p14="http://schemas.microsoft.com/office/powerpoint/2010/main" val="306937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B277941-22B3-4931-B830-2F044375DA07}"/>
              </a:ext>
            </a:extLst>
          </p:cNvPr>
          <p:cNvSpPr>
            <a:spLocks noGrp="1"/>
          </p:cNvSpPr>
          <p:nvPr>
            <p:ph type="dt" sz="half" idx="10"/>
          </p:nvPr>
        </p:nvSpPr>
        <p:spPr/>
        <p:txBody>
          <a:bodyPr/>
          <a:lstStyle>
            <a:lvl1pPr>
              <a:defRPr/>
            </a:lvl1pPr>
          </a:lstStyle>
          <a:p>
            <a:pPr>
              <a:defRPr/>
            </a:pPr>
            <a:fld id="{EF856966-3D0E-48F7-B9B9-93633A4BFCA9}" type="datetime1">
              <a:rPr lang="en-US"/>
              <a:pPr>
                <a:defRPr/>
              </a:pPr>
              <a:t>5/10/2023</a:t>
            </a:fld>
            <a:endParaRPr lang="en-US"/>
          </a:p>
        </p:txBody>
      </p:sp>
      <p:sp>
        <p:nvSpPr>
          <p:cNvPr id="4" name="Footer Placeholder 4">
            <a:extLst>
              <a:ext uri="{FF2B5EF4-FFF2-40B4-BE49-F238E27FC236}">
                <a16:creationId xmlns:a16="http://schemas.microsoft.com/office/drawing/2014/main" id="{94BDB4FC-E645-4A56-849C-0B65C53A8DC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DE98EB6-3FAD-46C3-B2A7-AE15167C7EBD}"/>
              </a:ext>
            </a:extLst>
          </p:cNvPr>
          <p:cNvSpPr>
            <a:spLocks noGrp="1"/>
          </p:cNvSpPr>
          <p:nvPr>
            <p:ph type="sldNum" sz="quarter" idx="12"/>
          </p:nvPr>
        </p:nvSpPr>
        <p:spPr/>
        <p:txBody>
          <a:bodyPr/>
          <a:lstStyle>
            <a:lvl1pPr>
              <a:defRPr/>
            </a:lvl1pPr>
          </a:lstStyle>
          <a:p>
            <a:pPr>
              <a:defRPr/>
            </a:pPr>
            <a:fld id="{BFDC6945-E92E-4860-A6FD-9FBBDABF5ED3}" type="slidenum">
              <a:rPr lang="en-US" altLang="en-US"/>
              <a:pPr>
                <a:defRPr/>
              </a:pPr>
              <a:t>‹#›</a:t>
            </a:fld>
            <a:endParaRPr lang="en-US" altLang="en-US"/>
          </a:p>
        </p:txBody>
      </p:sp>
    </p:spTree>
    <p:extLst>
      <p:ext uri="{BB962C8B-B14F-4D97-AF65-F5344CB8AC3E}">
        <p14:creationId xmlns:p14="http://schemas.microsoft.com/office/powerpoint/2010/main" val="325213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A86F60-7776-4B5A-8C0D-2D3178188845}"/>
              </a:ext>
            </a:extLst>
          </p:cNvPr>
          <p:cNvSpPr>
            <a:spLocks noGrp="1"/>
          </p:cNvSpPr>
          <p:nvPr>
            <p:ph type="dt" sz="half" idx="10"/>
          </p:nvPr>
        </p:nvSpPr>
        <p:spPr/>
        <p:txBody>
          <a:bodyPr/>
          <a:lstStyle>
            <a:lvl1pPr>
              <a:defRPr/>
            </a:lvl1pPr>
          </a:lstStyle>
          <a:p>
            <a:pPr>
              <a:defRPr/>
            </a:pPr>
            <a:fld id="{94F8B2A1-723F-4299-AFBA-C547C2E2E02B}" type="datetime1">
              <a:rPr lang="en-US"/>
              <a:pPr>
                <a:defRPr/>
              </a:pPr>
              <a:t>5/10/2023</a:t>
            </a:fld>
            <a:endParaRPr lang="en-US"/>
          </a:p>
        </p:txBody>
      </p:sp>
      <p:sp>
        <p:nvSpPr>
          <p:cNvPr id="3" name="Footer Placeholder 4">
            <a:extLst>
              <a:ext uri="{FF2B5EF4-FFF2-40B4-BE49-F238E27FC236}">
                <a16:creationId xmlns:a16="http://schemas.microsoft.com/office/drawing/2014/main" id="{7357C89C-A0C6-4F60-843D-AE888DF6492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4902A25-7CD9-4CED-AEC6-B3C17413B513}"/>
              </a:ext>
            </a:extLst>
          </p:cNvPr>
          <p:cNvSpPr>
            <a:spLocks noGrp="1"/>
          </p:cNvSpPr>
          <p:nvPr>
            <p:ph type="sldNum" sz="quarter" idx="12"/>
          </p:nvPr>
        </p:nvSpPr>
        <p:spPr/>
        <p:txBody>
          <a:bodyPr/>
          <a:lstStyle>
            <a:lvl1pPr>
              <a:defRPr/>
            </a:lvl1pPr>
          </a:lstStyle>
          <a:p>
            <a:pPr>
              <a:defRPr/>
            </a:pPr>
            <a:fld id="{16F8CF4A-BA8C-4403-9689-3A78CC894C31}" type="slidenum">
              <a:rPr lang="en-US" altLang="en-US"/>
              <a:pPr>
                <a:defRPr/>
              </a:pPr>
              <a:t>‹#›</a:t>
            </a:fld>
            <a:endParaRPr lang="en-US" altLang="en-US"/>
          </a:p>
        </p:txBody>
      </p:sp>
    </p:spTree>
    <p:extLst>
      <p:ext uri="{BB962C8B-B14F-4D97-AF65-F5344CB8AC3E}">
        <p14:creationId xmlns:p14="http://schemas.microsoft.com/office/powerpoint/2010/main" val="157881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FC9BA28-5C53-4286-98F6-34CEEAD2EB06}"/>
              </a:ext>
            </a:extLst>
          </p:cNvPr>
          <p:cNvSpPr>
            <a:spLocks noGrp="1"/>
          </p:cNvSpPr>
          <p:nvPr>
            <p:ph type="dt" sz="half" idx="10"/>
          </p:nvPr>
        </p:nvSpPr>
        <p:spPr/>
        <p:txBody>
          <a:bodyPr/>
          <a:lstStyle>
            <a:lvl1pPr>
              <a:defRPr/>
            </a:lvl1pPr>
          </a:lstStyle>
          <a:p>
            <a:pPr>
              <a:defRPr/>
            </a:pPr>
            <a:fld id="{5DFD15C5-F7AA-4E39-8102-DC3F1AABDF93}" type="datetime1">
              <a:rPr lang="en-US"/>
              <a:pPr>
                <a:defRPr/>
              </a:pPr>
              <a:t>5/10/2023</a:t>
            </a:fld>
            <a:endParaRPr lang="en-US"/>
          </a:p>
        </p:txBody>
      </p:sp>
      <p:sp>
        <p:nvSpPr>
          <p:cNvPr id="6" name="Footer Placeholder 4">
            <a:extLst>
              <a:ext uri="{FF2B5EF4-FFF2-40B4-BE49-F238E27FC236}">
                <a16:creationId xmlns:a16="http://schemas.microsoft.com/office/drawing/2014/main" id="{15ECD74E-3904-411C-B3EC-CAE4AAA5195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8982BF-9025-4D4C-85F1-59283BC5C978}"/>
              </a:ext>
            </a:extLst>
          </p:cNvPr>
          <p:cNvSpPr>
            <a:spLocks noGrp="1"/>
          </p:cNvSpPr>
          <p:nvPr>
            <p:ph type="sldNum" sz="quarter" idx="12"/>
          </p:nvPr>
        </p:nvSpPr>
        <p:spPr/>
        <p:txBody>
          <a:bodyPr/>
          <a:lstStyle>
            <a:lvl1pPr>
              <a:defRPr/>
            </a:lvl1pPr>
          </a:lstStyle>
          <a:p>
            <a:pPr>
              <a:defRPr/>
            </a:pPr>
            <a:fld id="{04A9B4F9-B0D8-4EC2-BD34-D5C6CBA8D434}" type="slidenum">
              <a:rPr lang="en-US" altLang="en-US"/>
              <a:pPr>
                <a:defRPr/>
              </a:pPr>
              <a:t>‹#›</a:t>
            </a:fld>
            <a:endParaRPr lang="en-US" altLang="en-US"/>
          </a:p>
        </p:txBody>
      </p:sp>
    </p:spTree>
    <p:extLst>
      <p:ext uri="{BB962C8B-B14F-4D97-AF65-F5344CB8AC3E}">
        <p14:creationId xmlns:p14="http://schemas.microsoft.com/office/powerpoint/2010/main" val="275692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E39DFB0-3375-4588-BF6C-2E280483E32B}"/>
              </a:ext>
            </a:extLst>
          </p:cNvPr>
          <p:cNvSpPr>
            <a:spLocks noGrp="1"/>
          </p:cNvSpPr>
          <p:nvPr>
            <p:ph type="dt" sz="half" idx="10"/>
          </p:nvPr>
        </p:nvSpPr>
        <p:spPr/>
        <p:txBody>
          <a:bodyPr/>
          <a:lstStyle>
            <a:lvl1pPr>
              <a:defRPr/>
            </a:lvl1pPr>
          </a:lstStyle>
          <a:p>
            <a:pPr>
              <a:defRPr/>
            </a:pPr>
            <a:fld id="{8FEAA719-0D33-4AE0-AD19-8477394BDD9F}" type="datetime1">
              <a:rPr lang="en-US"/>
              <a:pPr>
                <a:defRPr/>
              </a:pPr>
              <a:t>5/10/2023</a:t>
            </a:fld>
            <a:endParaRPr lang="en-US"/>
          </a:p>
        </p:txBody>
      </p:sp>
      <p:sp>
        <p:nvSpPr>
          <p:cNvPr id="6" name="Footer Placeholder 4">
            <a:extLst>
              <a:ext uri="{FF2B5EF4-FFF2-40B4-BE49-F238E27FC236}">
                <a16:creationId xmlns:a16="http://schemas.microsoft.com/office/drawing/2014/main" id="{715A025B-13E7-4426-84B9-EEBE314C84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63B67C-3DF5-4005-A114-9B9689547463}"/>
              </a:ext>
            </a:extLst>
          </p:cNvPr>
          <p:cNvSpPr>
            <a:spLocks noGrp="1"/>
          </p:cNvSpPr>
          <p:nvPr>
            <p:ph type="sldNum" sz="quarter" idx="12"/>
          </p:nvPr>
        </p:nvSpPr>
        <p:spPr/>
        <p:txBody>
          <a:bodyPr/>
          <a:lstStyle>
            <a:lvl1pPr>
              <a:defRPr/>
            </a:lvl1pPr>
          </a:lstStyle>
          <a:p>
            <a:pPr>
              <a:defRPr/>
            </a:pPr>
            <a:fld id="{FD97EEEC-2AEB-4D25-A0A9-92F510B19ABD}" type="slidenum">
              <a:rPr lang="en-US" altLang="en-US"/>
              <a:pPr>
                <a:defRPr/>
              </a:pPr>
              <a:t>‹#›</a:t>
            </a:fld>
            <a:endParaRPr lang="en-US" altLang="en-US"/>
          </a:p>
        </p:txBody>
      </p:sp>
    </p:spTree>
    <p:extLst>
      <p:ext uri="{BB962C8B-B14F-4D97-AF65-F5344CB8AC3E}">
        <p14:creationId xmlns:p14="http://schemas.microsoft.com/office/powerpoint/2010/main" val="48038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6AA1C99-A383-44C2-BF99-5585AF567E9B}"/>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3B70BCA-607D-46E0-82C4-6FD198BCAE7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215C24E-79AB-4249-A525-BBE8793B3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27FF7FA-DC0B-4C8E-BD69-B0FB57D35564}" type="datetime1">
              <a:rPr lang="en-US"/>
              <a:pPr>
                <a:defRPr/>
              </a:pPr>
              <a:t>5/10/2023</a:t>
            </a:fld>
            <a:endParaRPr lang="en-US"/>
          </a:p>
        </p:txBody>
      </p:sp>
      <p:sp>
        <p:nvSpPr>
          <p:cNvPr id="5" name="Footer Placeholder 4">
            <a:extLst>
              <a:ext uri="{FF2B5EF4-FFF2-40B4-BE49-F238E27FC236}">
                <a16:creationId xmlns:a16="http://schemas.microsoft.com/office/drawing/2014/main" id="{01E57C18-5FFF-4387-A385-157A4FBCD8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80D7A0C-5C9F-476A-B063-99FDA9A8F33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B96A8"/>
                </a:solidFill>
                <a:latin typeface="Calibri" panose="020F0502020204030204" pitchFamily="34" charset="0"/>
              </a:defRPr>
            </a:lvl1pPr>
          </a:lstStyle>
          <a:p>
            <a:pPr>
              <a:defRPr/>
            </a:pPr>
            <a:fld id="{884DA613-7ECE-45B1-A015-87E5413959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4E79">
            <a:alpha val="0"/>
          </a:srgbClr>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09C5E6D-B324-45E8-A6FB-AD0FC304E268}"/>
              </a:ext>
            </a:extLst>
          </p:cNvPr>
          <p:cNvSpPr>
            <a:spLocks noGrp="1"/>
          </p:cNvSpPr>
          <p:nvPr>
            <p:ph type="ctrTitle"/>
          </p:nvPr>
        </p:nvSpPr>
        <p:spPr>
          <a:xfrm>
            <a:off x="1524000" y="1747838"/>
            <a:ext cx="9310688" cy="2374900"/>
          </a:xfrm>
        </p:spPr>
        <p:txBody>
          <a:bodyPr/>
          <a:lstStyle/>
          <a:p>
            <a:pPr eaLnBrk="1" hangingPunct="1"/>
            <a:r>
              <a:rPr lang="en-US" altLang="en-US" sz="4800">
                <a:solidFill>
                  <a:srgbClr val="1F4E79"/>
                </a:solidFill>
                <a:latin typeface="Arial" panose="020B0604020202020204" pitchFamily="34" charset="0"/>
                <a:cs typeface="Arial" panose="020B0604020202020204" pitchFamily="34" charset="0"/>
              </a:rPr>
              <a:t>City Prioritization, Data, and Actions Related to Tree Concerns</a:t>
            </a:r>
          </a:p>
        </p:txBody>
      </p:sp>
      <p:sp>
        <p:nvSpPr>
          <p:cNvPr id="4099" name="Subtitle 2">
            <a:extLst>
              <a:ext uri="{FF2B5EF4-FFF2-40B4-BE49-F238E27FC236}">
                <a16:creationId xmlns:a16="http://schemas.microsoft.com/office/drawing/2014/main" id="{7145522E-1591-4E86-8DD9-8071FA114975}"/>
              </a:ext>
            </a:extLst>
          </p:cNvPr>
          <p:cNvSpPr>
            <a:spLocks noGrp="1"/>
          </p:cNvSpPr>
          <p:nvPr>
            <p:ph type="subTitle" idx="1"/>
          </p:nvPr>
        </p:nvSpPr>
        <p:spPr>
          <a:xfrm>
            <a:off x="1524000" y="4338638"/>
            <a:ext cx="9144000" cy="1655762"/>
          </a:xfrm>
        </p:spPr>
        <p:txBody>
          <a:bodyPr/>
          <a:lstStyle/>
          <a:p>
            <a:pPr eaLnBrk="1" hangingPunct="1"/>
            <a:endParaRPr lang="en-US" altLang="en-US">
              <a:solidFill>
                <a:srgbClr val="FFD371"/>
              </a:solidFill>
            </a:endParaRPr>
          </a:p>
          <a:p>
            <a:pPr eaLnBrk="1" hangingPunct="1"/>
            <a:r>
              <a:rPr lang="en-US" altLang="en-US" sz="2800">
                <a:latin typeface="Arial" panose="020B0604020202020204" pitchFamily="34" charset="0"/>
                <a:cs typeface="Arial" panose="020B0604020202020204" pitchFamily="34" charset="0"/>
              </a:rPr>
              <a:t>Forest and Beach Commission Meeting</a:t>
            </a:r>
          </a:p>
          <a:p>
            <a:pPr eaLnBrk="1" hangingPunct="1"/>
            <a:r>
              <a:rPr lang="en-US" altLang="en-US"/>
              <a:t>04/13/2023 </a:t>
            </a:r>
          </a:p>
        </p:txBody>
      </p:sp>
      <p:graphicFrame>
        <p:nvGraphicFramePr>
          <p:cNvPr id="5" name="Table 4">
            <a:extLst>
              <a:ext uri="{FF2B5EF4-FFF2-40B4-BE49-F238E27FC236}">
                <a16:creationId xmlns:a16="http://schemas.microsoft.com/office/drawing/2014/main" id="{3C3F27DC-7C2F-435C-9B6F-8E16D1FB81A6}"/>
              </a:ext>
            </a:extLst>
          </p:cNvPr>
          <p:cNvGraphicFramePr>
            <a:graphicFrameLocks noGrp="1"/>
          </p:cNvGraphicFramePr>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5400" b="0" dirty="0">
                        <a:solidFill>
                          <a:srgbClr val="FFC137"/>
                        </a:solidFill>
                        <a:effectLst/>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4106" name="Picture 6">
            <a:extLst>
              <a:ext uri="{FF2B5EF4-FFF2-40B4-BE49-F238E27FC236}">
                <a16:creationId xmlns:a16="http://schemas.microsoft.com/office/drawing/2014/main" id="{CC85534C-1E4A-42D5-8511-1B845D288D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5C80174-2642-4ABD-8D2C-AD4DA56FF3AB}"/>
              </a:ext>
            </a:extLst>
          </p:cNvPr>
          <p:cNvSpPr txBox="1"/>
          <p:nvPr/>
        </p:nvSpPr>
        <p:spPr>
          <a:xfrm>
            <a:off x="11816178" y="6488668"/>
            <a:ext cx="284085" cy="369332"/>
          </a:xfrm>
          <a:prstGeom prst="rect">
            <a:avLst/>
          </a:prstGeom>
          <a:noFill/>
        </p:spPr>
        <p:txBody>
          <a:bodyPr wrap="square" rtlCol="0">
            <a:spAutoFit/>
          </a:bodyPr>
          <a:lstStyle/>
          <a:p>
            <a:r>
              <a:rPr lang="en-US" dirty="0"/>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7138F7-30F7-4FE1-92DE-50BF61244A28}"/>
              </a:ext>
            </a:extLst>
          </p:cNvPr>
          <p:cNvSpPr>
            <a:spLocks noGrp="1"/>
          </p:cNvSpPr>
          <p:nvPr>
            <p:ph type="title"/>
          </p:nvPr>
        </p:nvSpPr>
        <p:spPr>
          <a:xfrm>
            <a:off x="838200" y="365125"/>
            <a:ext cx="10515600" cy="913259"/>
          </a:xfrm>
        </p:spPr>
        <p:txBody>
          <a:bodyPr/>
          <a:lstStyle/>
          <a:p>
            <a:pPr eaLnBrk="1" hangingPunct="1"/>
            <a:endParaRPr lang="en-US" altLang="en-US"/>
          </a:p>
        </p:txBody>
      </p:sp>
      <p:pic>
        <p:nvPicPr>
          <p:cNvPr id="6" name="Content Placeholder 5">
            <a:extLst>
              <a:ext uri="{FF2B5EF4-FFF2-40B4-BE49-F238E27FC236}">
                <a16:creationId xmlns:a16="http://schemas.microsoft.com/office/drawing/2014/main" id="{4765E674-9DF3-4A9A-A4E4-20E89FD85B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241001" y="2064180"/>
            <a:ext cx="5333509" cy="4000131"/>
          </a:xfrm>
        </p:spPr>
      </p:pic>
      <p:sp>
        <p:nvSpPr>
          <p:cNvPr id="10244" name="Footer Placeholder 5">
            <a:extLst>
              <a:ext uri="{FF2B5EF4-FFF2-40B4-BE49-F238E27FC236}">
                <a16:creationId xmlns:a16="http://schemas.microsoft.com/office/drawing/2014/main" id="{B22DBA3C-2C6E-433E-AD88-64F4E49C82CA}"/>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3C93F3BC-9FFF-4A28-969C-3907F94D9F21}"/>
              </a:ext>
            </a:extLst>
          </p:cNvPr>
          <p:cNvGraphicFramePr>
            <a:graphicFrameLocks noGrp="1"/>
          </p:cNvGraphicFramePr>
          <p:nvPr>
            <p:extLst>
              <p:ext uri="{D42A27DB-BD31-4B8C-83A1-F6EECF244321}">
                <p14:modId xmlns:p14="http://schemas.microsoft.com/office/powerpoint/2010/main" val="3355069557"/>
              </p:ext>
            </p:extLst>
          </p:nvPr>
        </p:nvGraphicFramePr>
        <p:xfrm>
          <a:off x="0" y="-60325"/>
          <a:ext cx="12192000" cy="140493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404938">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Storm Management (cont’d)</a:t>
                      </a:r>
                      <a:endParaRPr lang="en-US" sz="54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0251" name="Picture 4">
            <a:extLst>
              <a:ext uri="{FF2B5EF4-FFF2-40B4-BE49-F238E27FC236}">
                <a16:creationId xmlns:a16="http://schemas.microsoft.com/office/drawing/2014/main" id="{84F99AEF-4BC4-4932-A6AB-8ABE2CCC92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31F9D2-559A-496D-9F5E-81509FBC2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4965" y="1397490"/>
            <a:ext cx="7111347" cy="5333510"/>
          </a:xfrm>
          <a:prstGeom prst="rect">
            <a:avLst/>
          </a:prstGeom>
        </p:spPr>
      </p:pic>
      <p:sp>
        <p:nvSpPr>
          <p:cNvPr id="9" name="TextBox 8">
            <a:extLst>
              <a:ext uri="{FF2B5EF4-FFF2-40B4-BE49-F238E27FC236}">
                <a16:creationId xmlns:a16="http://schemas.microsoft.com/office/drawing/2014/main" id="{22C3A44B-8AD2-43EE-96C1-7B6D984F5651}"/>
              </a:ext>
            </a:extLst>
          </p:cNvPr>
          <p:cNvSpPr txBox="1"/>
          <p:nvPr/>
        </p:nvSpPr>
        <p:spPr>
          <a:xfrm>
            <a:off x="11674136" y="6488668"/>
            <a:ext cx="517864"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233489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7138F7-30F7-4FE1-92DE-50BF61244A28}"/>
              </a:ext>
            </a:extLst>
          </p:cNvPr>
          <p:cNvSpPr>
            <a:spLocks noGrp="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25CA25B1-D07A-404A-9FB5-21ECA8C1718B}"/>
              </a:ext>
            </a:extLst>
          </p:cNvPr>
          <p:cNvSpPr>
            <a:spLocks noGrp="1"/>
          </p:cNvSpPr>
          <p:nvPr>
            <p:ph idx="1"/>
          </p:nvPr>
        </p:nvSpPr>
        <p:spPr>
          <a:xfrm>
            <a:off x="638175" y="1829593"/>
            <a:ext cx="10915650" cy="4351338"/>
          </a:xfrm>
        </p:spPr>
        <p:txBody>
          <a:bodyPr rtlCol="0">
            <a:normAutofit/>
          </a:bodyPr>
          <a:lstStyle/>
          <a:p>
            <a:pPr marL="0" indent="0" eaLnBrk="1" fontAlgn="auto" hangingPunct="1">
              <a:spcAft>
                <a:spcPts val="0"/>
              </a:spcAft>
              <a:buClr>
                <a:srgbClr val="FFC137"/>
              </a:buClr>
              <a:buFont typeface="Arial" panose="020B0604020202020204" pitchFamily="34" charset="0"/>
              <a:buNone/>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sz="3200" b="1" dirty="0">
                <a:solidFill>
                  <a:schemeClr val="accent6">
                    <a:lumMod val="75000"/>
                  </a:schemeClr>
                </a:solidFill>
                <a:latin typeface="Arial" panose="020B0604020202020204" pitchFamily="34" charset="0"/>
                <a:cs typeface="Arial" panose="020B0604020202020204" pitchFamily="34" charset="0"/>
              </a:rPr>
              <a:t>$123,000 </a:t>
            </a:r>
            <a:r>
              <a:rPr lang="en-US" sz="3200" b="1" dirty="0">
                <a:solidFill>
                  <a:srgbClr val="1F4E79"/>
                </a:solidFill>
                <a:latin typeface="Arial" panose="020B0604020202020204" pitchFamily="34" charset="0"/>
                <a:cs typeface="Arial" panose="020B0604020202020204" pitchFamily="34" charset="0"/>
              </a:rPr>
              <a:t>received in invoices so far </a:t>
            </a:r>
          </a:p>
          <a:p>
            <a:pPr eaLnBrk="1" fontAlgn="auto" hangingPunct="1">
              <a:spcAft>
                <a:spcPts val="0"/>
              </a:spcAft>
              <a:buClr>
                <a:srgbClr val="FFC137"/>
              </a:buClr>
              <a:defRPr/>
            </a:pPr>
            <a:r>
              <a:rPr lang="en-US" sz="3200" b="1" dirty="0">
                <a:solidFill>
                  <a:srgbClr val="1F4E79"/>
                </a:solidFill>
                <a:latin typeface="Arial" panose="020B0604020202020204" pitchFamily="34" charset="0"/>
                <a:cs typeface="Arial" panose="020B0604020202020204" pitchFamily="34" charset="0"/>
              </a:rPr>
              <a:t>~</a:t>
            </a:r>
            <a:r>
              <a:rPr lang="en-US" sz="3200" b="1" dirty="0">
                <a:solidFill>
                  <a:schemeClr val="accent6">
                    <a:lumMod val="75000"/>
                  </a:schemeClr>
                </a:solidFill>
                <a:latin typeface="Arial" panose="020B0604020202020204" pitchFamily="34" charset="0"/>
                <a:cs typeface="Arial" panose="020B0604020202020204" pitchFamily="34" charset="0"/>
              </a:rPr>
              <a:t>$15,000</a:t>
            </a:r>
            <a:r>
              <a:rPr lang="en-US" sz="3200" b="1" dirty="0">
                <a:solidFill>
                  <a:srgbClr val="1F4E79"/>
                </a:solidFill>
                <a:latin typeface="Arial" panose="020B0604020202020204" pitchFamily="34" charset="0"/>
                <a:cs typeface="Arial" panose="020B0604020202020204" pitchFamily="34" charset="0"/>
              </a:rPr>
              <a:t> awaiting invoices</a:t>
            </a:r>
          </a:p>
          <a:p>
            <a:pPr eaLnBrk="1" fontAlgn="auto" hangingPunct="1">
              <a:spcAft>
                <a:spcPts val="0"/>
              </a:spcAft>
              <a:buClr>
                <a:srgbClr val="FFC137"/>
              </a:buClr>
              <a:defRPr/>
            </a:pPr>
            <a:r>
              <a:rPr lang="en-US" sz="3200" b="1" dirty="0">
                <a:solidFill>
                  <a:srgbClr val="1F4E79"/>
                </a:solidFill>
                <a:latin typeface="Arial" panose="020B0604020202020204" pitchFamily="34" charset="0"/>
                <a:cs typeface="Arial" panose="020B0604020202020204" pitchFamily="34" charset="0"/>
              </a:rPr>
              <a:t>~</a:t>
            </a:r>
            <a:r>
              <a:rPr lang="en-US" sz="3200" b="1" dirty="0">
                <a:solidFill>
                  <a:schemeClr val="accent6">
                    <a:lumMod val="75000"/>
                  </a:schemeClr>
                </a:solidFill>
                <a:latin typeface="Arial" panose="020B0604020202020204" pitchFamily="34" charset="0"/>
                <a:cs typeface="Arial" panose="020B0604020202020204" pitchFamily="34" charset="0"/>
              </a:rPr>
              <a:t>$12,000 </a:t>
            </a:r>
            <a:r>
              <a:rPr lang="en-US" sz="3200" b="1" dirty="0">
                <a:solidFill>
                  <a:srgbClr val="1F4E79"/>
                </a:solidFill>
                <a:latin typeface="Arial" panose="020B0604020202020204" pitchFamily="34" charset="0"/>
                <a:cs typeface="Arial" panose="020B0604020202020204" pitchFamily="34" charset="0"/>
              </a:rPr>
              <a:t>in overturned stump removals</a:t>
            </a:r>
          </a:p>
          <a:p>
            <a:pPr eaLnBrk="1" fontAlgn="auto" hangingPunct="1">
              <a:spcAft>
                <a:spcPts val="0"/>
              </a:spcAft>
              <a:buClr>
                <a:srgbClr val="FFC137"/>
              </a:buClr>
              <a:defRPr/>
            </a:pPr>
            <a:r>
              <a:rPr lang="en-US" sz="3200" b="1" dirty="0">
                <a:solidFill>
                  <a:srgbClr val="1F4E79"/>
                </a:solidFill>
                <a:latin typeface="Arial" panose="020B0604020202020204" pitchFamily="34" charset="0"/>
                <a:cs typeface="Arial" panose="020B0604020202020204" pitchFamily="34" charset="0"/>
              </a:rPr>
              <a:t>~</a:t>
            </a:r>
            <a:r>
              <a:rPr lang="en-US" sz="3200" b="1" dirty="0">
                <a:solidFill>
                  <a:schemeClr val="accent6">
                    <a:lumMod val="75000"/>
                  </a:schemeClr>
                </a:solidFill>
                <a:latin typeface="Arial" panose="020B0604020202020204" pitchFamily="34" charset="0"/>
                <a:cs typeface="Arial" panose="020B0604020202020204" pitchFamily="34" charset="0"/>
              </a:rPr>
              <a:t>$50,000</a:t>
            </a:r>
            <a:r>
              <a:rPr lang="en-US" sz="3200" b="1" dirty="0">
                <a:solidFill>
                  <a:srgbClr val="1F4E79"/>
                </a:solidFill>
                <a:latin typeface="Arial" panose="020B0604020202020204" pitchFamily="34" charset="0"/>
                <a:cs typeface="Arial" panose="020B0604020202020204" pitchFamily="34" charset="0"/>
              </a:rPr>
              <a:t> in High Priority jobs currently being worked</a:t>
            </a:r>
          </a:p>
          <a:p>
            <a:pPr marL="0" indent="0" eaLnBrk="1" fontAlgn="auto" hangingPunct="1">
              <a:spcAft>
                <a:spcPts val="0"/>
              </a:spcAft>
              <a:buClr>
                <a:srgbClr val="FFC137"/>
              </a:buClr>
              <a:buNone/>
              <a:defRPr/>
            </a:pPr>
            <a:endParaRPr lang="en-US" sz="3500" b="1"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sz="3200" b="1" dirty="0">
                <a:solidFill>
                  <a:srgbClr val="1F4E79"/>
                </a:solidFill>
                <a:latin typeface="Arial" panose="020B0604020202020204" pitchFamily="34" charset="0"/>
                <a:cs typeface="Arial" panose="020B0604020202020204" pitchFamily="34" charset="0"/>
              </a:rPr>
              <a:t>Estimated Invoice Total from Contractors: </a:t>
            </a:r>
            <a:r>
              <a:rPr lang="en-US" sz="3500" b="1" dirty="0">
                <a:solidFill>
                  <a:srgbClr val="1F4E79"/>
                </a:solidFill>
                <a:latin typeface="Arial" panose="020B0604020202020204" pitchFamily="34" charset="0"/>
                <a:cs typeface="Arial" panose="020B0604020202020204" pitchFamily="34" charset="0"/>
              </a:rPr>
              <a:t>~</a:t>
            </a:r>
            <a:r>
              <a:rPr lang="en-US" sz="3500" b="1" dirty="0">
                <a:solidFill>
                  <a:schemeClr val="accent6">
                    <a:lumMod val="75000"/>
                  </a:schemeClr>
                </a:solidFill>
                <a:latin typeface="Arial" panose="020B0604020202020204" pitchFamily="34" charset="0"/>
                <a:cs typeface="Arial" panose="020B0604020202020204" pitchFamily="34" charset="0"/>
              </a:rPr>
              <a:t>$200,000</a:t>
            </a:r>
          </a:p>
        </p:txBody>
      </p:sp>
      <p:sp>
        <p:nvSpPr>
          <p:cNvPr id="10244" name="Footer Placeholder 5">
            <a:extLst>
              <a:ext uri="{FF2B5EF4-FFF2-40B4-BE49-F238E27FC236}">
                <a16:creationId xmlns:a16="http://schemas.microsoft.com/office/drawing/2014/main" id="{B22DBA3C-2C6E-433E-AD88-64F4E49C82CA}"/>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3C93F3BC-9FFF-4A28-969C-3907F94D9F21}"/>
              </a:ext>
            </a:extLst>
          </p:cNvPr>
          <p:cNvGraphicFramePr>
            <a:graphicFrameLocks noGrp="1"/>
          </p:cNvGraphicFramePr>
          <p:nvPr>
            <p:extLst>
              <p:ext uri="{D42A27DB-BD31-4B8C-83A1-F6EECF244321}">
                <p14:modId xmlns:p14="http://schemas.microsoft.com/office/powerpoint/2010/main" val="499455075"/>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Fiscal Impact </a:t>
                      </a:r>
                      <a:r>
                        <a:rPr lang="en-US" sz="4000" b="0" dirty="0">
                          <a:solidFill>
                            <a:srgbClr val="FFC137"/>
                          </a:solidFill>
                          <a:latin typeface="Arial" panose="020B0604020202020204" pitchFamily="34" charset="0"/>
                          <a:ea typeface="Verdana" panose="020B0604030504040204" pitchFamily="34" charset="0"/>
                          <a:cs typeface="Arial" panose="020B0604020202020204" pitchFamily="34" charset="0"/>
                        </a:rPr>
                        <a:t>(March ’23 Storms)</a:t>
                      </a:r>
                      <a:endParaRPr lang="en-US" sz="40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0251" name="Picture 4">
            <a:extLst>
              <a:ext uri="{FF2B5EF4-FFF2-40B4-BE49-F238E27FC236}">
                <a16:creationId xmlns:a16="http://schemas.microsoft.com/office/drawing/2014/main" id="{84F99AEF-4BC4-4932-A6AB-8ABE2CCC9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8F2D321-C032-4A98-8347-A0349E7793D1}"/>
              </a:ext>
            </a:extLst>
          </p:cNvPr>
          <p:cNvSpPr txBox="1"/>
          <p:nvPr/>
        </p:nvSpPr>
        <p:spPr>
          <a:xfrm>
            <a:off x="11730038" y="6477000"/>
            <a:ext cx="461962"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171537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7138F7-30F7-4FE1-92DE-50BF61244A28}"/>
              </a:ext>
            </a:extLst>
          </p:cNvPr>
          <p:cNvSpPr>
            <a:spLocks noGrp="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25CA25B1-D07A-404A-9FB5-21ECA8C1718B}"/>
              </a:ext>
            </a:extLst>
          </p:cNvPr>
          <p:cNvSpPr>
            <a:spLocks noGrp="1"/>
          </p:cNvSpPr>
          <p:nvPr>
            <p:ph idx="1"/>
          </p:nvPr>
        </p:nvSpPr>
        <p:spPr>
          <a:xfrm>
            <a:off x="337539" y="1829592"/>
            <a:ext cx="7753516" cy="4659075"/>
          </a:xfrm>
        </p:spPr>
        <p:txBody>
          <a:bodyPr rtlCol="0">
            <a:normAutofit/>
          </a:bodyPr>
          <a:lstStyle/>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How is the City prioritizing tree assessments and removals?</a:t>
            </a:r>
          </a:p>
          <a:p>
            <a:pPr eaLnBrk="1" fontAlgn="auto" hangingPunct="1">
              <a:spcAft>
                <a:spcPts val="0"/>
              </a:spcAft>
              <a:buClr>
                <a:srgbClr val="FFC137"/>
              </a:buClr>
              <a:buFont typeface="Wingdings" panose="05000000000000000000" pitchFamily="2" charset="2"/>
              <a:buChar char="Ø"/>
              <a:defRPr/>
            </a:pPr>
            <a:r>
              <a:rPr lang="en-US" b="1" dirty="0">
                <a:solidFill>
                  <a:srgbClr val="1F4E79"/>
                </a:solidFill>
                <a:latin typeface="Arial" panose="020B0604020202020204" pitchFamily="34" charset="0"/>
                <a:cs typeface="Arial" panose="020B0604020202020204" pitchFamily="34" charset="0"/>
              </a:rPr>
              <a:t>   </a:t>
            </a:r>
            <a:r>
              <a:rPr lang="en-US" b="1" dirty="0">
                <a:solidFill>
                  <a:schemeClr val="accent6">
                    <a:lumMod val="75000"/>
                  </a:schemeClr>
                </a:solidFill>
                <a:latin typeface="Arial" panose="020B0604020202020204" pitchFamily="34" charset="0"/>
                <a:cs typeface="Arial" panose="020B0604020202020204" pitchFamily="34" charset="0"/>
              </a:rPr>
              <a:t>Low</a:t>
            </a:r>
            <a:r>
              <a:rPr lang="en-US" b="1" dirty="0">
                <a:solidFill>
                  <a:srgbClr val="1F4E79"/>
                </a:solidFill>
                <a:latin typeface="Arial" panose="020B0604020202020204" pitchFamily="34" charset="0"/>
                <a:cs typeface="Arial" panose="020B0604020202020204" pitchFamily="34" charset="0"/>
              </a:rPr>
              <a:t>, </a:t>
            </a:r>
            <a:r>
              <a:rPr lang="en-US" b="1" dirty="0">
                <a:solidFill>
                  <a:schemeClr val="accent2"/>
                </a:solidFill>
                <a:latin typeface="Arial" panose="020B0604020202020204" pitchFamily="34" charset="0"/>
                <a:cs typeface="Arial" panose="020B0604020202020204" pitchFamily="34" charset="0"/>
              </a:rPr>
              <a:t>Medium</a:t>
            </a:r>
            <a:r>
              <a:rPr lang="en-US" b="1" dirty="0">
                <a:solidFill>
                  <a:srgbClr val="1F4E79"/>
                </a:solidFill>
                <a:latin typeface="Arial" panose="020B0604020202020204" pitchFamily="34" charset="0"/>
                <a:cs typeface="Arial" panose="020B0604020202020204" pitchFamily="34" charset="0"/>
              </a:rPr>
              <a:t>, or </a:t>
            </a:r>
            <a:r>
              <a:rPr lang="en-US" b="1" dirty="0">
                <a:solidFill>
                  <a:srgbClr val="FF0000"/>
                </a:solidFill>
                <a:latin typeface="Arial" panose="020B0604020202020204" pitchFamily="34" charset="0"/>
                <a:cs typeface="Arial" panose="020B0604020202020204" pitchFamily="34" charset="0"/>
              </a:rPr>
              <a:t>High </a:t>
            </a:r>
            <a:r>
              <a:rPr lang="en-US" b="1" dirty="0">
                <a:latin typeface="Arial" panose="020B0604020202020204" pitchFamily="34" charset="0"/>
                <a:cs typeface="Arial" panose="020B0604020202020204" pitchFamily="34" charset="0"/>
              </a:rPr>
              <a:t>risk assessment:</a:t>
            </a:r>
          </a:p>
          <a:p>
            <a:pPr marL="0" indent="0" eaLnBrk="1" fontAlgn="auto" hangingPunct="1">
              <a:spcAft>
                <a:spcPts val="0"/>
              </a:spcAft>
              <a:buClr>
                <a:srgbClr val="FFC137"/>
              </a:buClr>
              <a:buNone/>
              <a:defRPr/>
            </a:pPr>
            <a:endParaRPr lang="en-US" b="1" dirty="0">
              <a:latin typeface="Arial" panose="020B0604020202020204" pitchFamily="34" charset="0"/>
              <a:cs typeface="Arial" panose="020B0604020202020204" pitchFamily="34" charset="0"/>
            </a:endParaRPr>
          </a:p>
          <a:p>
            <a:pPr marL="457200" lvl="1" indent="0" eaLnBrk="1" fontAlgn="auto" hangingPunct="1">
              <a:spcAft>
                <a:spcPts val="0"/>
              </a:spcAft>
              <a:buClr>
                <a:srgbClr val="FFC137"/>
              </a:buClr>
              <a:buNone/>
              <a:defRPr/>
            </a:pPr>
            <a:r>
              <a:rPr lang="en-US" sz="2800" b="1" dirty="0">
                <a:solidFill>
                  <a:srgbClr val="1F4E79"/>
                </a:solidFill>
                <a:latin typeface="Arial" panose="020B0604020202020204" pitchFamily="34" charset="0"/>
                <a:cs typeface="Arial" panose="020B0604020202020204" pitchFamily="34" charset="0"/>
              </a:rPr>
              <a:t>    </a:t>
            </a:r>
            <a:r>
              <a:rPr lang="en-US" sz="2800" b="1" u="sng" dirty="0">
                <a:solidFill>
                  <a:srgbClr val="1F4E79"/>
                </a:solidFill>
                <a:latin typeface="Arial" panose="020B0604020202020204" pitchFamily="34" charset="0"/>
                <a:cs typeface="Arial" panose="020B0604020202020204" pitchFamily="34" charset="0"/>
              </a:rPr>
              <a:t>Current #s</a:t>
            </a:r>
            <a:r>
              <a:rPr lang="en-US" sz="2800" b="1" dirty="0">
                <a:solidFill>
                  <a:srgbClr val="1F4E79"/>
                </a:solidFill>
                <a:latin typeface="Arial" panose="020B0604020202020204" pitchFamily="34" charset="0"/>
                <a:cs typeface="Arial" panose="020B0604020202020204" pitchFamily="34" charset="0"/>
              </a:rPr>
              <a:t>:</a:t>
            </a:r>
          </a:p>
          <a:p>
            <a:pPr marL="457200" lvl="1" indent="0" eaLnBrk="1" fontAlgn="auto" hangingPunct="1">
              <a:spcAft>
                <a:spcPts val="0"/>
              </a:spcAft>
              <a:buClr>
                <a:srgbClr val="FFC137"/>
              </a:buClr>
              <a:buNone/>
              <a:defRPr/>
            </a:pPr>
            <a:endParaRPr lang="en-US" sz="500" b="1" dirty="0">
              <a:solidFill>
                <a:srgbClr val="1F4E79"/>
              </a:solidFill>
              <a:latin typeface="Arial" panose="020B0604020202020204" pitchFamily="34" charset="0"/>
              <a:cs typeface="Arial" panose="020B0604020202020204" pitchFamily="34" charset="0"/>
            </a:endParaRPr>
          </a:p>
          <a:p>
            <a:pPr lvl="2" eaLnBrk="1" fontAlgn="auto" hangingPunct="1">
              <a:spcAft>
                <a:spcPts val="0"/>
              </a:spcAft>
              <a:buClr>
                <a:srgbClr val="FFC137"/>
              </a:buClr>
              <a:defRPr/>
            </a:pPr>
            <a:r>
              <a:rPr lang="en-US" sz="2800" b="1" dirty="0">
                <a:solidFill>
                  <a:schemeClr val="accent6">
                    <a:lumMod val="75000"/>
                  </a:schemeClr>
                </a:solidFill>
                <a:latin typeface="Arial" panose="020B0604020202020204" pitchFamily="34" charset="0"/>
                <a:cs typeface="Arial" panose="020B0604020202020204" pitchFamily="34" charset="0"/>
              </a:rPr>
              <a:t>Low</a:t>
            </a:r>
            <a:r>
              <a:rPr lang="en-US" sz="2800" b="1" dirty="0">
                <a:solidFill>
                  <a:srgbClr val="1F4E79"/>
                </a:solidFill>
                <a:latin typeface="Arial" panose="020B0604020202020204" pitchFamily="34" charset="0"/>
                <a:cs typeface="Arial" panose="020B0604020202020204" pitchFamily="34" charset="0"/>
              </a:rPr>
              <a:t>:   23</a:t>
            </a:r>
          </a:p>
          <a:p>
            <a:pPr lvl="2" eaLnBrk="1" fontAlgn="auto" hangingPunct="1">
              <a:spcAft>
                <a:spcPts val="0"/>
              </a:spcAft>
              <a:buClr>
                <a:srgbClr val="FFC137"/>
              </a:buClr>
              <a:defRPr/>
            </a:pPr>
            <a:r>
              <a:rPr lang="en-US" sz="2800" b="1" dirty="0">
                <a:solidFill>
                  <a:schemeClr val="accent2"/>
                </a:solidFill>
                <a:latin typeface="Arial" panose="020B0604020202020204" pitchFamily="34" charset="0"/>
                <a:cs typeface="Arial" panose="020B0604020202020204" pitchFamily="34" charset="0"/>
              </a:rPr>
              <a:t>Med</a:t>
            </a:r>
            <a:r>
              <a:rPr lang="en-US" sz="2800" b="1" dirty="0">
                <a:solidFill>
                  <a:srgbClr val="1F4E79"/>
                </a:solidFill>
                <a:latin typeface="Arial" panose="020B0604020202020204" pitchFamily="34" charset="0"/>
                <a:cs typeface="Arial" panose="020B0604020202020204" pitchFamily="34" charset="0"/>
              </a:rPr>
              <a:t>:   58</a:t>
            </a:r>
          </a:p>
          <a:p>
            <a:pPr lvl="2" eaLnBrk="1" fontAlgn="auto" hangingPunct="1">
              <a:spcAft>
                <a:spcPts val="0"/>
              </a:spcAft>
              <a:buClr>
                <a:srgbClr val="FFC137"/>
              </a:buClr>
              <a:defRPr/>
            </a:pPr>
            <a:r>
              <a:rPr lang="en-US" sz="2800" b="1" dirty="0">
                <a:solidFill>
                  <a:srgbClr val="FF0000"/>
                </a:solidFill>
                <a:latin typeface="Arial" panose="020B0604020202020204" pitchFamily="34" charset="0"/>
                <a:cs typeface="Arial" panose="020B0604020202020204" pitchFamily="34" charset="0"/>
              </a:rPr>
              <a:t>High</a:t>
            </a:r>
            <a:r>
              <a:rPr lang="en-US" sz="2800" b="1" dirty="0">
                <a:solidFill>
                  <a:srgbClr val="1F4E79"/>
                </a:solidFill>
                <a:latin typeface="Arial" panose="020B0604020202020204" pitchFamily="34" charset="0"/>
                <a:cs typeface="Arial" panose="020B0604020202020204" pitchFamily="34" charset="0"/>
              </a:rPr>
              <a:t>:  46 (contracting ~30)</a:t>
            </a:r>
          </a:p>
          <a:p>
            <a:pPr lvl="2" eaLnBrk="1" fontAlgn="auto" hangingPunct="1">
              <a:spcAft>
                <a:spcPts val="0"/>
              </a:spcAft>
              <a:buClr>
                <a:srgbClr val="FFC137"/>
              </a:buClr>
              <a:defRPr/>
            </a:pPr>
            <a:r>
              <a:rPr lang="en-US" sz="2800" b="1" dirty="0">
                <a:solidFill>
                  <a:srgbClr val="1F4E79"/>
                </a:solidFill>
                <a:latin typeface="Arial" panose="020B0604020202020204" pitchFamily="34" charset="0"/>
                <a:cs typeface="Arial" panose="020B0604020202020204" pitchFamily="34" charset="0"/>
              </a:rPr>
              <a:t>Stumps: ~500 </a:t>
            </a:r>
          </a:p>
          <a:p>
            <a:pPr lvl="2" eaLnBrk="1" fontAlgn="auto" hangingPunct="1">
              <a:spcAft>
                <a:spcPts val="0"/>
              </a:spcAft>
              <a:buClr>
                <a:srgbClr val="FFC137"/>
              </a:buClr>
              <a:defRPr/>
            </a:pPr>
            <a:endParaRPr lang="en-US" sz="2400" dirty="0">
              <a:solidFill>
                <a:srgbClr val="1F4E79"/>
              </a:solidFill>
              <a:latin typeface="Arial" panose="020B0604020202020204" pitchFamily="34" charset="0"/>
              <a:cs typeface="Arial" panose="020B0604020202020204" pitchFamily="34" charset="0"/>
            </a:endParaRPr>
          </a:p>
        </p:txBody>
      </p:sp>
      <p:sp>
        <p:nvSpPr>
          <p:cNvPr id="10244" name="Footer Placeholder 5">
            <a:extLst>
              <a:ext uri="{FF2B5EF4-FFF2-40B4-BE49-F238E27FC236}">
                <a16:creationId xmlns:a16="http://schemas.microsoft.com/office/drawing/2014/main" id="{B22DBA3C-2C6E-433E-AD88-64F4E49C82CA}"/>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3C93F3BC-9FFF-4A28-969C-3907F94D9F21}"/>
              </a:ext>
            </a:extLst>
          </p:cNvPr>
          <p:cNvGraphicFramePr>
            <a:graphicFrameLocks noGrp="1"/>
          </p:cNvGraphicFramePr>
          <p:nvPr>
            <p:extLst>
              <p:ext uri="{D42A27DB-BD31-4B8C-83A1-F6EECF244321}">
                <p14:modId xmlns:p14="http://schemas.microsoft.com/office/powerpoint/2010/main" val="1990941312"/>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Non-Storm Tree Prioritization</a:t>
                      </a:r>
                      <a:endParaRPr lang="en-US" sz="54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0251" name="Picture 4">
            <a:extLst>
              <a:ext uri="{FF2B5EF4-FFF2-40B4-BE49-F238E27FC236}">
                <a16:creationId xmlns:a16="http://schemas.microsoft.com/office/drawing/2014/main" id="{84F99AEF-4BC4-4932-A6AB-8ABE2CCC9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A1B243C-00F5-45D1-9712-9A033FDFA4DC}"/>
              </a:ext>
            </a:extLst>
          </p:cNvPr>
          <p:cNvSpPr txBox="1"/>
          <p:nvPr/>
        </p:nvSpPr>
        <p:spPr>
          <a:xfrm>
            <a:off x="11523216" y="6488668"/>
            <a:ext cx="577047" cy="369332"/>
          </a:xfrm>
          <a:prstGeom prst="rect">
            <a:avLst/>
          </a:prstGeom>
          <a:noFill/>
        </p:spPr>
        <p:txBody>
          <a:bodyPr wrap="square" rtlCol="0">
            <a:spAutoFit/>
          </a:bodyPr>
          <a:lstStyle/>
          <a:p>
            <a:r>
              <a:rPr lang="en-US" dirty="0"/>
              <a:t>12</a:t>
            </a:r>
          </a:p>
        </p:txBody>
      </p:sp>
      <p:pic>
        <p:nvPicPr>
          <p:cNvPr id="5" name="Picture 4">
            <a:extLst>
              <a:ext uri="{FF2B5EF4-FFF2-40B4-BE49-F238E27FC236}">
                <a16:creationId xmlns:a16="http://schemas.microsoft.com/office/drawing/2014/main" id="{058E41CB-8B2E-4B2D-935D-ECD2E37E24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806352" y="3153605"/>
            <a:ext cx="3811500" cy="2858626"/>
          </a:xfrm>
          <a:prstGeom prst="rect">
            <a:avLst/>
          </a:prstGeom>
        </p:spPr>
      </p:pic>
    </p:spTree>
    <p:extLst>
      <p:ext uri="{BB962C8B-B14F-4D97-AF65-F5344CB8AC3E}">
        <p14:creationId xmlns:p14="http://schemas.microsoft.com/office/powerpoint/2010/main" val="172308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7138F7-30F7-4FE1-92DE-50BF61244A28}"/>
              </a:ext>
            </a:extLst>
          </p:cNvPr>
          <p:cNvSpPr>
            <a:spLocks noGrp="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25CA25B1-D07A-404A-9FB5-21ECA8C1718B}"/>
              </a:ext>
            </a:extLst>
          </p:cNvPr>
          <p:cNvSpPr>
            <a:spLocks noGrp="1"/>
          </p:cNvSpPr>
          <p:nvPr>
            <p:ph idx="1"/>
          </p:nvPr>
        </p:nvSpPr>
        <p:spPr/>
        <p:txBody>
          <a:bodyPr rtlCol="0">
            <a:normAutofit/>
          </a:bodyPr>
          <a:lstStyle/>
          <a:p>
            <a:pPr marL="0" indent="0" eaLnBrk="1" fontAlgn="auto" hangingPunct="1">
              <a:spcAft>
                <a:spcPts val="0"/>
              </a:spcAft>
              <a:buClr>
                <a:srgbClr val="FFC137"/>
              </a:buClr>
              <a:buFont typeface="Arial" panose="020B0604020202020204" pitchFamily="34" charset="0"/>
              <a:buNone/>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b="1" u="sng" dirty="0">
                <a:solidFill>
                  <a:srgbClr val="1F4E79"/>
                </a:solidFill>
                <a:latin typeface="Arial" panose="020B0604020202020204" pitchFamily="34" charset="0"/>
                <a:cs typeface="Arial" panose="020B0604020202020204" pitchFamily="34" charset="0"/>
              </a:rPr>
              <a:t>City Tree Crew:</a:t>
            </a:r>
          </a:p>
          <a:p>
            <a:pPr marL="0" indent="0" eaLnBrk="1" fontAlgn="auto" hangingPunct="1">
              <a:spcAft>
                <a:spcPts val="0"/>
              </a:spcAft>
              <a:buClr>
                <a:srgbClr val="FFC137"/>
              </a:buClr>
              <a:buNone/>
              <a:defRPr/>
            </a:pPr>
            <a:endParaRPr lang="en-US" sz="400" b="1" u="sng" dirty="0">
              <a:solidFill>
                <a:srgbClr val="1F4E79"/>
              </a:solidFill>
              <a:latin typeface="Arial" panose="020B0604020202020204" pitchFamily="34" charset="0"/>
              <a:cs typeface="Arial" panose="020B0604020202020204" pitchFamily="34" charset="0"/>
            </a:endParaRPr>
          </a:p>
          <a:p>
            <a:pPr lvl="1"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3 Removals/Prunings per week </a:t>
            </a:r>
          </a:p>
          <a:p>
            <a:pPr lvl="1"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99 trees/3 per week = 33 weeks (8-9 months)</a:t>
            </a:r>
          </a:p>
          <a:p>
            <a:pPr lvl="2"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Scenario: 3 trees added to list per week</a:t>
            </a:r>
          </a:p>
          <a:p>
            <a:pPr marL="0" indent="0" eaLnBrk="1" fontAlgn="auto" hangingPunct="1">
              <a:spcAft>
                <a:spcPts val="0"/>
              </a:spcAft>
              <a:buClr>
                <a:srgbClr val="FFC137"/>
              </a:buClr>
              <a:buNone/>
              <a:defRPr/>
            </a:pPr>
            <a:endParaRPr lang="en-US" b="1" dirty="0">
              <a:latin typeface="Arial" panose="020B0604020202020204" pitchFamily="34" charset="0"/>
              <a:cs typeface="Arial" panose="020B0604020202020204" pitchFamily="34" charset="0"/>
            </a:endParaRPr>
          </a:p>
          <a:p>
            <a:pPr lvl="1" eaLnBrk="1" fontAlgn="auto" hangingPunct="1">
              <a:spcAft>
                <a:spcPts val="0"/>
              </a:spcAft>
              <a:buClr>
                <a:srgbClr val="FFC137"/>
              </a:buClr>
              <a:defRPr/>
            </a:pPr>
            <a:r>
              <a:rPr lang="en-US" b="1" u="sng" dirty="0">
                <a:solidFill>
                  <a:srgbClr val="1F4E79"/>
                </a:solidFill>
                <a:latin typeface="Arial" panose="020B0604020202020204" pitchFamily="34" charset="0"/>
                <a:cs typeface="Arial" panose="020B0604020202020204" pitchFamily="34" charset="0"/>
              </a:rPr>
              <a:t>Stumps:</a:t>
            </a:r>
            <a:r>
              <a:rPr lang="en-US" b="1" dirty="0">
                <a:solidFill>
                  <a:srgbClr val="1F4E79"/>
                </a:solidFill>
                <a:latin typeface="Arial" panose="020B0604020202020204" pitchFamily="34" charset="0"/>
                <a:cs typeface="Arial" panose="020B0604020202020204" pitchFamily="34" charset="0"/>
              </a:rPr>
              <a:t> </a:t>
            </a:r>
          </a:p>
          <a:p>
            <a:pPr lvl="1" eaLnBrk="1" fontAlgn="auto" hangingPunct="1">
              <a:spcAft>
                <a:spcPts val="0"/>
              </a:spcAft>
              <a:buClr>
                <a:srgbClr val="FFC137"/>
              </a:buClr>
              <a:defRPr/>
            </a:pPr>
            <a:endParaRPr lang="en-US" sz="500" b="1" dirty="0">
              <a:solidFill>
                <a:srgbClr val="1F4E79"/>
              </a:solidFill>
              <a:latin typeface="Arial" panose="020B0604020202020204" pitchFamily="34" charset="0"/>
              <a:cs typeface="Arial" panose="020B0604020202020204" pitchFamily="34" charset="0"/>
            </a:endParaRPr>
          </a:p>
          <a:p>
            <a:pPr lvl="2"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Goal of 200 in FY 23/34</a:t>
            </a:r>
          </a:p>
          <a:p>
            <a:pPr lvl="2"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Goal of 100 in years following</a:t>
            </a:r>
          </a:p>
          <a:p>
            <a:pPr lvl="2" eaLnBrk="1" fontAlgn="auto" hangingPunct="1">
              <a:spcAft>
                <a:spcPts val="0"/>
              </a:spcAft>
              <a:buClr>
                <a:srgbClr val="FFC137"/>
              </a:buClr>
              <a:defRPr/>
            </a:pPr>
            <a:endParaRPr lang="en-US" sz="2400" dirty="0">
              <a:solidFill>
                <a:srgbClr val="1F4E79"/>
              </a:solidFill>
              <a:latin typeface="Arial" panose="020B0604020202020204" pitchFamily="34" charset="0"/>
              <a:cs typeface="Arial" panose="020B0604020202020204" pitchFamily="34" charset="0"/>
            </a:endParaRPr>
          </a:p>
        </p:txBody>
      </p:sp>
      <p:sp>
        <p:nvSpPr>
          <p:cNvPr id="10244" name="Footer Placeholder 5">
            <a:extLst>
              <a:ext uri="{FF2B5EF4-FFF2-40B4-BE49-F238E27FC236}">
                <a16:creationId xmlns:a16="http://schemas.microsoft.com/office/drawing/2014/main" id="{B22DBA3C-2C6E-433E-AD88-64F4E49C82CA}"/>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3C93F3BC-9FFF-4A28-969C-3907F94D9F21}"/>
              </a:ext>
            </a:extLst>
          </p:cNvPr>
          <p:cNvGraphicFramePr>
            <a:graphicFrameLocks noGrp="1"/>
          </p:cNvGraphicFramePr>
          <p:nvPr>
            <p:extLst>
              <p:ext uri="{D42A27DB-BD31-4B8C-83A1-F6EECF244321}">
                <p14:modId xmlns:p14="http://schemas.microsoft.com/office/powerpoint/2010/main" val="665131931"/>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Non-Storm Tree Prioritization</a:t>
                      </a:r>
                      <a:endParaRPr lang="en-US" sz="54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0251" name="Picture 4">
            <a:extLst>
              <a:ext uri="{FF2B5EF4-FFF2-40B4-BE49-F238E27FC236}">
                <a16:creationId xmlns:a16="http://schemas.microsoft.com/office/drawing/2014/main" id="{84F99AEF-4BC4-4932-A6AB-8ABE2CCC9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D5E10B0-9D91-4EFF-81D3-9BBCEE79AA9B}"/>
              </a:ext>
            </a:extLst>
          </p:cNvPr>
          <p:cNvSpPr txBox="1"/>
          <p:nvPr/>
        </p:nvSpPr>
        <p:spPr>
          <a:xfrm>
            <a:off x="11540972" y="6488668"/>
            <a:ext cx="559292" cy="369332"/>
          </a:xfrm>
          <a:prstGeom prst="rect">
            <a:avLst/>
          </a:prstGeom>
          <a:noFill/>
        </p:spPr>
        <p:txBody>
          <a:bodyPr wrap="square" rtlCol="0">
            <a:spAutoFit/>
          </a:bodyPr>
          <a:lstStyle/>
          <a:p>
            <a:r>
              <a:rPr lang="en-US" dirty="0"/>
              <a:t>13</a:t>
            </a:r>
          </a:p>
        </p:txBody>
      </p:sp>
      <p:pic>
        <p:nvPicPr>
          <p:cNvPr id="5" name="Picture 4">
            <a:extLst>
              <a:ext uri="{FF2B5EF4-FFF2-40B4-BE49-F238E27FC236}">
                <a16:creationId xmlns:a16="http://schemas.microsoft.com/office/drawing/2014/main" id="{8E83D1B2-74A9-44FB-ACAD-69F3CCF1B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565231" y="2512927"/>
            <a:ext cx="4543704" cy="3407778"/>
          </a:xfrm>
          <a:prstGeom prst="rect">
            <a:avLst/>
          </a:prstGeom>
        </p:spPr>
      </p:pic>
    </p:spTree>
    <p:extLst>
      <p:ext uri="{BB962C8B-B14F-4D97-AF65-F5344CB8AC3E}">
        <p14:creationId xmlns:p14="http://schemas.microsoft.com/office/powerpoint/2010/main" val="134527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7138F7-30F7-4FE1-92DE-50BF61244A28}"/>
              </a:ext>
            </a:extLst>
          </p:cNvPr>
          <p:cNvSpPr>
            <a:spLocks noGrp="1"/>
          </p:cNvSpPr>
          <p:nvPr>
            <p:ph type="title"/>
          </p:nvPr>
        </p:nvSpPr>
        <p:spPr>
          <a:xfrm>
            <a:off x="838200" y="365125"/>
            <a:ext cx="10515600" cy="1166813"/>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25CA25B1-D07A-404A-9FB5-21ECA8C1718B}"/>
              </a:ext>
            </a:extLst>
          </p:cNvPr>
          <p:cNvSpPr>
            <a:spLocks noGrp="1"/>
          </p:cNvSpPr>
          <p:nvPr>
            <p:ph idx="1"/>
          </p:nvPr>
        </p:nvSpPr>
        <p:spPr>
          <a:xfrm>
            <a:off x="496454" y="2230900"/>
            <a:ext cx="10515600" cy="4351338"/>
          </a:xfrm>
        </p:spPr>
        <p:txBody>
          <a:bodyPr rtlCol="0">
            <a:normAutofit/>
          </a:bodyPr>
          <a:lstStyle/>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70 permits received </a:t>
            </a: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62 of 70 permits issued.</a:t>
            </a:r>
          </a:p>
          <a:p>
            <a:pPr marL="914400" lvl="2" indent="0" eaLnBrk="1" fontAlgn="auto" hangingPunct="1">
              <a:spcAft>
                <a:spcPts val="0"/>
              </a:spcAft>
              <a:buClr>
                <a:srgbClr val="FFC137"/>
              </a:buClr>
              <a:buNone/>
              <a:defRPr/>
            </a:pPr>
            <a:endParaRPr lang="en-US" sz="2400" b="1" dirty="0">
              <a:solidFill>
                <a:srgbClr val="1F4E79"/>
              </a:solidFill>
              <a:latin typeface="Arial" panose="020B0604020202020204" pitchFamily="34" charset="0"/>
              <a:cs typeface="Arial" panose="020B0604020202020204" pitchFamily="34" charset="0"/>
            </a:endParaRPr>
          </a:p>
          <a:p>
            <a:pPr marL="914400" lvl="2" indent="0" eaLnBrk="1" fontAlgn="auto" hangingPunct="1">
              <a:spcAft>
                <a:spcPts val="0"/>
              </a:spcAft>
              <a:buClr>
                <a:srgbClr val="FFC137"/>
              </a:buClr>
              <a:buNone/>
              <a:defRPr/>
            </a:pPr>
            <a:endParaRPr lang="en-US" sz="2400" b="1" dirty="0">
              <a:solidFill>
                <a:srgbClr val="1F4E79"/>
              </a:solidFill>
              <a:latin typeface="Arial" panose="020B0604020202020204" pitchFamily="34" charset="0"/>
              <a:cs typeface="Arial" panose="020B0604020202020204" pitchFamily="34" charset="0"/>
            </a:endParaRPr>
          </a:p>
          <a:p>
            <a:pPr marL="914400" lvl="2" indent="0" eaLnBrk="1" fontAlgn="auto" hangingPunct="1">
              <a:spcAft>
                <a:spcPts val="0"/>
              </a:spcAft>
              <a:buClr>
                <a:srgbClr val="FFC137"/>
              </a:buClr>
              <a:buNone/>
              <a:defRPr/>
            </a:pPr>
            <a:endParaRPr lang="en-US" sz="2400" b="1" dirty="0">
              <a:solidFill>
                <a:srgbClr val="1F4E79"/>
              </a:solidFill>
              <a:latin typeface="Arial" panose="020B0604020202020204" pitchFamily="34" charset="0"/>
              <a:cs typeface="Arial" panose="020B0604020202020204" pitchFamily="34" charset="0"/>
            </a:endParaRPr>
          </a:p>
          <a:p>
            <a:pPr marL="914400" lvl="2" indent="0" eaLnBrk="1" fontAlgn="auto" hangingPunct="1">
              <a:spcAft>
                <a:spcPts val="0"/>
              </a:spcAft>
              <a:buClr>
                <a:srgbClr val="FFC137"/>
              </a:buClr>
              <a:buNone/>
              <a:defRPr/>
            </a:pPr>
            <a:endParaRPr lang="en-US" sz="2400" b="1" dirty="0">
              <a:solidFill>
                <a:srgbClr val="1F4E79"/>
              </a:solidFill>
              <a:latin typeface="Arial" panose="020B0604020202020204" pitchFamily="34" charset="0"/>
              <a:cs typeface="Arial" panose="020B0604020202020204" pitchFamily="34" charset="0"/>
            </a:endParaRPr>
          </a:p>
          <a:p>
            <a:pPr marL="914400" lvl="2" indent="0" eaLnBrk="1" fontAlgn="auto" hangingPunct="1">
              <a:spcAft>
                <a:spcPts val="0"/>
              </a:spcAft>
              <a:buClr>
                <a:srgbClr val="FFC137"/>
              </a:buClr>
              <a:buNone/>
              <a:defRPr/>
            </a:pPr>
            <a:endParaRPr lang="en-US" sz="2400" b="1"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endParaRPr lang="en-US" b="1" dirty="0">
              <a:solidFill>
                <a:srgbClr val="1F4E79"/>
              </a:solidFill>
              <a:latin typeface="Arial" panose="020B0604020202020204" pitchFamily="34" charset="0"/>
              <a:cs typeface="Arial" panose="020B0604020202020204" pitchFamily="34" charset="0"/>
            </a:endParaRPr>
          </a:p>
        </p:txBody>
      </p:sp>
      <p:sp>
        <p:nvSpPr>
          <p:cNvPr id="10244" name="Footer Placeholder 5">
            <a:extLst>
              <a:ext uri="{FF2B5EF4-FFF2-40B4-BE49-F238E27FC236}">
                <a16:creationId xmlns:a16="http://schemas.microsoft.com/office/drawing/2014/main" id="{B22DBA3C-2C6E-433E-AD88-64F4E49C82CA}"/>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3C93F3BC-9FFF-4A28-969C-3907F94D9F21}"/>
              </a:ext>
            </a:extLst>
          </p:cNvPr>
          <p:cNvGraphicFramePr>
            <a:graphicFrameLocks noGrp="1"/>
          </p:cNvGraphicFramePr>
          <p:nvPr>
            <p:extLst>
              <p:ext uri="{D42A27DB-BD31-4B8C-83A1-F6EECF244321}">
                <p14:modId xmlns:p14="http://schemas.microsoft.com/office/powerpoint/2010/main" val="1838479756"/>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Permits </a:t>
                      </a:r>
                      <a:r>
                        <a:rPr lang="en-US" sz="4000" b="0" dirty="0">
                          <a:solidFill>
                            <a:srgbClr val="FFC137"/>
                          </a:solidFill>
                          <a:latin typeface="Arial" panose="020B0604020202020204" pitchFamily="34" charset="0"/>
                          <a:ea typeface="Verdana" panose="020B0604030504040204" pitchFamily="34" charset="0"/>
                          <a:cs typeface="Arial" panose="020B0604020202020204" pitchFamily="34" charset="0"/>
                        </a:rPr>
                        <a:t>(March ‘23)</a:t>
                      </a:r>
                      <a:endParaRPr lang="en-US" sz="40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0251" name="Picture 4">
            <a:extLst>
              <a:ext uri="{FF2B5EF4-FFF2-40B4-BE49-F238E27FC236}">
                <a16:creationId xmlns:a16="http://schemas.microsoft.com/office/drawing/2014/main" id="{84F99AEF-4BC4-4932-A6AB-8ABE2CCC9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72FBA98-CA34-45A4-A980-0C6857993AA5}"/>
              </a:ext>
            </a:extLst>
          </p:cNvPr>
          <p:cNvSpPr txBox="1"/>
          <p:nvPr/>
        </p:nvSpPr>
        <p:spPr>
          <a:xfrm>
            <a:off x="11540972" y="6488668"/>
            <a:ext cx="559292" cy="369332"/>
          </a:xfrm>
          <a:prstGeom prst="rect">
            <a:avLst/>
          </a:prstGeom>
          <a:noFill/>
        </p:spPr>
        <p:txBody>
          <a:bodyPr wrap="square" rtlCol="0">
            <a:spAutoFit/>
          </a:bodyPr>
          <a:lstStyle/>
          <a:p>
            <a:r>
              <a:rPr lang="en-US" dirty="0"/>
              <a:t>14</a:t>
            </a:r>
          </a:p>
        </p:txBody>
      </p:sp>
      <p:graphicFrame>
        <p:nvGraphicFramePr>
          <p:cNvPr id="8" name="Chart 7">
            <a:extLst>
              <a:ext uri="{FF2B5EF4-FFF2-40B4-BE49-F238E27FC236}">
                <a16:creationId xmlns:a16="http://schemas.microsoft.com/office/drawing/2014/main" id="{9B22D212-D2A1-42F1-9651-120A8F171B02}"/>
              </a:ext>
            </a:extLst>
          </p:cNvPr>
          <p:cNvGraphicFramePr>
            <a:graphicFrameLocks/>
          </p:cNvGraphicFramePr>
          <p:nvPr>
            <p:extLst>
              <p:ext uri="{D42A27DB-BD31-4B8C-83A1-F6EECF244321}">
                <p14:modId xmlns:p14="http://schemas.microsoft.com/office/powerpoint/2010/main" val="383786907"/>
              </p:ext>
            </p:extLst>
          </p:nvPr>
        </p:nvGraphicFramePr>
        <p:xfrm>
          <a:off x="6781800" y="1833562"/>
          <a:ext cx="5158666" cy="375715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15187AD3-8551-41C8-986B-F6F0750B27E1}"/>
              </a:ext>
            </a:extLst>
          </p:cNvPr>
          <p:cNvSpPr txBox="1"/>
          <p:nvPr/>
        </p:nvSpPr>
        <p:spPr>
          <a:xfrm>
            <a:off x="496453" y="5590713"/>
            <a:ext cx="6634019" cy="738664"/>
          </a:xfrm>
          <a:prstGeom prst="rect">
            <a:avLst/>
          </a:prstGeom>
          <a:noFill/>
        </p:spPr>
        <p:txBody>
          <a:bodyPr wrap="square" rtlCol="0">
            <a:spAutoFit/>
          </a:bodyPr>
          <a:lstStyle/>
          <a:p>
            <a:pPr marL="285750" indent="-285750" eaLnBrk="1" fontAlgn="auto" hangingPunct="1">
              <a:spcAft>
                <a:spcPts val="0"/>
              </a:spcAft>
              <a:buClr>
                <a:srgbClr val="FFC137"/>
              </a:buClr>
              <a:buFont typeface="Arial" panose="020B0604020202020204" pitchFamily="34" charset="0"/>
              <a:buChar char="•"/>
              <a:defRPr/>
            </a:pPr>
            <a:r>
              <a:rPr lang="en-US" sz="2400" b="1" dirty="0">
                <a:solidFill>
                  <a:srgbClr val="1F4E79"/>
                </a:solidFill>
              </a:rPr>
              <a:t>~150 permits waived on emergency basis.</a:t>
            </a:r>
          </a:p>
          <a:p>
            <a:endParaRPr lang="en-US" dirty="0"/>
          </a:p>
        </p:txBody>
      </p:sp>
      <p:sp>
        <p:nvSpPr>
          <p:cNvPr id="10" name="TextBox 9">
            <a:extLst>
              <a:ext uri="{FF2B5EF4-FFF2-40B4-BE49-F238E27FC236}">
                <a16:creationId xmlns:a16="http://schemas.microsoft.com/office/drawing/2014/main" id="{7DAAB74A-032F-439E-B8D6-61A16AF6E2C4}"/>
              </a:ext>
            </a:extLst>
          </p:cNvPr>
          <p:cNvSpPr txBox="1"/>
          <p:nvPr/>
        </p:nvSpPr>
        <p:spPr>
          <a:xfrm>
            <a:off x="496454" y="3915054"/>
            <a:ext cx="6285346" cy="1200329"/>
          </a:xfrm>
          <a:prstGeom prst="rect">
            <a:avLst/>
          </a:prstGeom>
          <a:noFill/>
        </p:spPr>
        <p:txBody>
          <a:bodyPr wrap="square" rtlCol="0">
            <a:spAutoFit/>
          </a:bodyPr>
          <a:lstStyle/>
          <a:p>
            <a:pPr eaLnBrk="1" fontAlgn="auto" hangingPunct="1">
              <a:spcAft>
                <a:spcPts val="0"/>
              </a:spcAft>
              <a:buClr>
                <a:srgbClr val="FFC137"/>
              </a:buClr>
              <a:defRPr/>
            </a:pPr>
            <a:r>
              <a:rPr lang="en-US" sz="2400" b="1" u="sng" dirty="0">
                <a:solidFill>
                  <a:srgbClr val="1F4E79"/>
                </a:solidFill>
              </a:rPr>
              <a:t>Average turnaround time in March</a:t>
            </a:r>
            <a:r>
              <a:rPr lang="en-US" sz="2400" b="1" dirty="0">
                <a:solidFill>
                  <a:srgbClr val="1F4E79"/>
                </a:solidFill>
              </a:rPr>
              <a:t>: </a:t>
            </a:r>
          </a:p>
          <a:p>
            <a:pPr eaLnBrk="1" fontAlgn="auto" hangingPunct="1">
              <a:spcAft>
                <a:spcPts val="0"/>
              </a:spcAft>
              <a:buClr>
                <a:srgbClr val="FFC137"/>
              </a:buClr>
              <a:defRPr/>
            </a:pPr>
            <a:r>
              <a:rPr lang="en-US" sz="2400" b="1" dirty="0">
                <a:solidFill>
                  <a:srgbClr val="1F4E79"/>
                </a:solidFill>
                <a:sym typeface="Wingdings" panose="05000000000000000000" pitchFamily="2" charset="2"/>
              </a:rPr>
              <a:t>  </a:t>
            </a:r>
            <a:r>
              <a:rPr lang="en-US" sz="2400" b="1" dirty="0">
                <a:solidFill>
                  <a:srgbClr val="1F4E79"/>
                </a:solidFill>
              </a:rPr>
              <a:t>7 days </a:t>
            </a:r>
            <a:r>
              <a:rPr lang="en-US" sz="2400" b="1" dirty="0"/>
              <a:t>(</a:t>
            </a:r>
            <a:r>
              <a:rPr lang="en-US" sz="2400" b="1" dirty="0">
                <a:solidFill>
                  <a:srgbClr val="1F4E79"/>
                </a:solidFill>
              </a:rPr>
              <a:t>including weekends)</a:t>
            </a:r>
          </a:p>
          <a:p>
            <a:pPr eaLnBrk="1" fontAlgn="auto" hangingPunct="1">
              <a:spcAft>
                <a:spcPts val="0"/>
              </a:spcAft>
              <a:buClr>
                <a:srgbClr val="FFC137"/>
              </a:buClr>
              <a:defRPr/>
            </a:pPr>
            <a:r>
              <a:rPr lang="en-US" sz="2400" b="1" dirty="0">
                <a:solidFill>
                  <a:schemeClr val="bg1"/>
                </a:solidFill>
              </a:rPr>
              <a:t>--------------------------------------------</a:t>
            </a:r>
            <a:endParaRPr lang="en-US" dirty="0"/>
          </a:p>
        </p:txBody>
      </p:sp>
    </p:spTree>
    <p:extLst>
      <p:ext uri="{BB962C8B-B14F-4D97-AF65-F5344CB8AC3E}">
        <p14:creationId xmlns:p14="http://schemas.microsoft.com/office/powerpoint/2010/main" val="42867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7138F7-30F7-4FE1-92DE-50BF61244A28}"/>
              </a:ext>
            </a:extLst>
          </p:cNvPr>
          <p:cNvSpPr>
            <a:spLocks noGrp="1"/>
          </p:cNvSpPr>
          <p:nvPr>
            <p:ph type="title"/>
          </p:nvPr>
        </p:nvSpPr>
        <p:spPr>
          <a:xfrm>
            <a:off x="838200" y="365125"/>
            <a:ext cx="10515600" cy="1160463"/>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25CA25B1-D07A-404A-9FB5-21ECA8C1718B}"/>
              </a:ext>
            </a:extLst>
          </p:cNvPr>
          <p:cNvSpPr>
            <a:spLocks noGrp="1"/>
          </p:cNvSpPr>
          <p:nvPr>
            <p:ph idx="1"/>
          </p:nvPr>
        </p:nvSpPr>
        <p:spPr/>
        <p:txBody>
          <a:bodyPr rtlCol="0">
            <a:normAutofit/>
          </a:bodyPr>
          <a:lstStyle/>
          <a:p>
            <a:pPr marL="0" indent="0" eaLnBrk="1" fontAlgn="auto" hangingPunct="1">
              <a:spcAft>
                <a:spcPts val="0"/>
              </a:spcAft>
              <a:buClr>
                <a:srgbClr val="FFC137"/>
              </a:buClr>
              <a:buFont typeface="Arial" panose="020B0604020202020204" pitchFamily="34" charset="0"/>
              <a:buNone/>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buFont typeface="Wingdings" panose="05000000000000000000" pitchFamily="2" charset="2"/>
              <a:buChar char="Ø"/>
              <a:defRPr/>
            </a:pPr>
            <a:r>
              <a:rPr lang="en-US" dirty="0">
                <a:solidFill>
                  <a:srgbClr val="1F4E79"/>
                </a:solidFill>
                <a:latin typeface="Arial" panose="020B0604020202020204" pitchFamily="34" charset="0"/>
                <a:cs typeface="Arial" panose="020B0604020202020204" pitchFamily="34" charset="0"/>
              </a:rPr>
              <a:t>Aging forest</a:t>
            </a:r>
          </a:p>
          <a:p>
            <a:pPr eaLnBrk="1" fontAlgn="auto" hangingPunct="1">
              <a:spcAft>
                <a:spcPts val="0"/>
              </a:spcAft>
              <a:buClr>
                <a:srgbClr val="FFC137"/>
              </a:buClr>
              <a:buFont typeface="Wingdings" panose="05000000000000000000" pitchFamily="2" charset="2"/>
              <a:buChar char="Ø"/>
              <a:defRPr/>
            </a:pPr>
            <a:r>
              <a:rPr lang="en-US" dirty="0">
                <a:solidFill>
                  <a:srgbClr val="1F4E79"/>
                </a:solidFill>
                <a:latin typeface="Arial" panose="020B0604020202020204" pitchFamily="34" charset="0"/>
                <a:cs typeface="Arial" panose="020B0604020202020204" pitchFamily="34" charset="0"/>
              </a:rPr>
              <a:t>Reduced budget &amp; staffing during/after Covid19</a:t>
            </a:r>
          </a:p>
          <a:p>
            <a:pPr eaLnBrk="1" fontAlgn="auto" hangingPunct="1">
              <a:spcAft>
                <a:spcPts val="0"/>
              </a:spcAft>
              <a:buClr>
                <a:srgbClr val="FFC137"/>
              </a:buClr>
              <a:buFont typeface="Wingdings" panose="05000000000000000000" pitchFamily="2" charset="2"/>
              <a:buChar char="Ø"/>
              <a:defRPr/>
            </a:pPr>
            <a:r>
              <a:rPr lang="en-US" dirty="0">
                <a:solidFill>
                  <a:srgbClr val="1F4E79"/>
                </a:solidFill>
                <a:latin typeface="Arial" panose="020B0604020202020204" pitchFamily="34" charset="0"/>
                <a:cs typeface="Arial" panose="020B0604020202020204" pitchFamily="34" charset="0"/>
              </a:rPr>
              <a:t>Drought </a:t>
            </a:r>
            <a:r>
              <a:rPr lang="en-US" dirty="0">
                <a:solidFill>
                  <a:srgbClr val="1F4E79"/>
                </a:solidFill>
                <a:latin typeface="Arial" panose="020B0604020202020204" pitchFamily="34" charset="0"/>
                <a:cs typeface="Arial" panose="020B0604020202020204" pitchFamily="34" charset="0"/>
                <a:sym typeface="Wingdings" panose="05000000000000000000" pitchFamily="2" charset="2"/>
              </a:rPr>
              <a:t> Heavy saturation + winds from storms</a:t>
            </a:r>
            <a:endParaRPr lang="en-US" dirty="0">
              <a:solidFill>
                <a:srgbClr val="1F4E79"/>
              </a:solidFill>
              <a:latin typeface="Arial" panose="020B0604020202020204" pitchFamily="34" charset="0"/>
              <a:cs typeface="Arial" panose="020B0604020202020204" pitchFamily="34" charset="0"/>
            </a:endParaRPr>
          </a:p>
          <a:p>
            <a:pPr marL="0" indent="0" eaLnBrk="1" fontAlgn="auto" hangingPunct="1">
              <a:spcAft>
                <a:spcPts val="0"/>
              </a:spcAft>
              <a:buClr>
                <a:srgbClr val="FFC137"/>
              </a:buClr>
              <a:buNone/>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10,000 City trees:</a:t>
            </a:r>
          </a:p>
          <a:p>
            <a:pPr lvl="1"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Currently assessing health of trees via Davey Resource Group (DRG):</a:t>
            </a:r>
          </a:p>
          <a:p>
            <a:pPr lvl="2" eaLnBrk="1" fontAlgn="auto" hangingPunct="1">
              <a:spcAft>
                <a:spcPts val="0"/>
              </a:spcAft>
              <a:buClr>
                <a:srgbClr val="FFC137"/>
              </a:buClr>
              <a:buFont typeface="Wingdings" panose="05000000000000000000" pitchFamily="2" charset="2"/>
              <a:buChar char="Ø"/>
              <a:defRPr/>
            </a:pPr>
            <a:r>
              <a:rPr lang="en-US" b="1" u="sng" dirty="0">
                <a:solidFill>
                  <a:srgbClr val="1F4E79"/>
                </a:solidFill>
                <a:latin typeface="Arial" panose="020B0604020202020204" pitchFamily="34" charset="0"/>
                <a:cs typeface="Arial" panose="020B0604020202020204" pitchFamily="34" charset="0"/>
              </a:rPr>
              <a:t>Propose planting locations</a:t>
            </a:r>
            <a:r>
              <a:rPr lang="en-US" b="1" dirty="0">
                <a:solidFill>
                  <a:srgbClr val="1F4E79"/>
                </a:solidFill>
                <a:latin typeface="Arial" panose="020B0604020202020204" pitchFamily="34" charset="0"/>
                <a:cs typeface="Arial" panose="020B0604020202020204" pitchFamily="34" charset="0"/>
              </a:rPr>
              <a:t> </a:t>
            </a:r>
            <a:r>
              <a:rPr lang="en-US" dirty="0">
                <a:solidFill>
                  <a:srgbClr val="1F4E79"/>
                </a:solidFill>
                <a:latin typeface="Arial" panose="020B0604020202020204" pitchFamily="34" charset="0"/>
                <a:cs typeface="Arial" panose="020B0604020202020204" pitchFamily="34" charset="0"/>
              </a:rPr>
              <a:t>based on weighted criteria </a:t>
            </a:r>
          </a:p>
          <a:p>
            <a:pPr lvl="2" eaLnBrk="1" fontAlgn="auto" hangingPunct="1">
              <a:spcAft>
                <a:spcPts val="0"/>
              </a:spcAft>
              <a:buClr>
                <a:srgbClr val="FFC137"/>
              </a:buClr>
              <a:buFont typeface="Wingdings" panose="05000000000000000000" pitchFamily="2" charset="2"/>
              <a:buChar char="Ø"/>
              <a:defRPr/>
            </a:pPr>
            <a:r>
              <a:rPr lang="en-US" b="1" u="sng" dirty="0">
                <a:solidFill>
                  <a:srgbClr val="1F4E79"/>
                </a:solidFill>
                <a:latin typeface="Arial" panose="020B0604020202020204" pitchFamily="34" charset="0"/>
                <a:cs typeface="Arial" panose="020B0604020202020204" pitchFamily="34" charset="0"/>
              </a:rPr>
              <a:t>Provide a Tree Species Palette</a:t>
            </a:r>
            <a:r>
              <a:rPr lang="en-US" b="1" dirty="0">
                <a:solidFill>
                  <a:srgbClr val="1F4E79"/>
                </a:solidFill>
                <a:latin typeface="Arial" panose="020B0604020202020204" pitchFamily="34" charset="0"/>
                <a:cs typeface="Arial" panose="020B0604020202020204" pitchFamily="34" charset="0"/>
              </a:rPr>
              <a:t> </a:t>
            </a:r>
            <a:r>
              <a:rPr lang="en-US" dirty="0">
                <a:solidFill>
                  <a:srgbClr val="1F4E79"/>
                </a:solidFill>
                <a:latin typeface="Arial" panose="020B0604020202020204" pitchFamily="34" charset="0"/>
                <a:cs typeface="Arial" panose="020B0604020202020204" pitchFamily="34" charset="0"/>
              </a:rPr>
              <a:t>based on Carmel’s environmental conditions</a:t>
            </a:r>
          </a:p>
        </p:txBody>
      </p:sp>
      <p:sp>
        <p:nvSpPr>
          <p:cNvPr id="10244" name="Footer Placeholder 5">
            <a:extLst>
              <a:ext uri="{FF2B5EF4-FFF2-40B4-BE49-F238E27FC236}">
                <a16:creationId xmlns:a16="http://schemas.microsoft.com/office/drawing/2014/main" id="{B22DBA3C-2C6E-433E-AD88-64F4E49C82CA}"/>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3C93F3BC-9FFF-4A28-969C-3907F94D9F21}"/>
              </a:ext>
            </a:extLst>
          </p:cNvPr>
          <p:cNvGraphicFramePr>
            <a:graphicFrameLocks noGrp="1"/>
          </p:cNvGraphicFramePr>
          <p:nvPr>
            <p:extLst>
              <p:ext uri="{D42A27DB-BD31-4B8C-83A1-F6EECF244321}">
                <p14:modId xmlns:p14="http://schemas.microsoft.com/office/powerpoint/2010/main" val="1677820151"/>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State of the Forest</a:t>
                      </a:r>
                      <a:endParaRPr lang="en-US" sz="54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0251" name="Picture 4">
            <a:extLst>
              <a:ext uri="{FF2B5EF4-FFF2-40B4-BE49-F238E27FC236}">
                <a16:creationId xmlns:a16="http://schemas.microsoft.com/office/drawing/2014/main" id="{84F99AEF-4BC4-4932-A6AB-8ABE2CCC9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20DF268-2ECE-4E54-883F-3647C870E640}"/>
              </a:ext>
            </a:extLst>
          </p:cNvPr>
          <p:cNvSpPr txBox="1"/>
          <p:nvPr/>
        </p:nvSpPr>
        <p:spPr>
          <a:xfrm>
            <a:off x="11540972" y="6488668"/>
            <a:ext cx="559292"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318951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7138F7-30F7-4FE1-92DE-50BF61244A28}"/>
              </a:ext>
            </a:extLst>
          </p:cNvPr>
          <p:cNvSpPr>
            <a:spLocks noGrp="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25CA25B1-D07A-404A-9FB5-21ECA8C1718B}"/>
              </a:ext>
            </a:extLst>
          </p:cNvPr>
          <p:cNvSpPr>
            <a:spLocks noGrp="1"/>
          </p:cNvSpPr>
          <p:nvPr>
            <p:ph idx="1"/>
          </p:nvPr>
        </p:nvSpPr>
        <p:spPr>
          <a:xfrm>
            <a:off x="334962" y="1936750"/>
            <a:ext cx="11522076" cy="4351338"/>
          </a:xfrm>
        </p:spPr>
        <p:txBody>
          <a:bodyPr rtlCol="0">
            <a:normAutofit/>
          </a:bodyPr>
          <a:lstStyle/>
          <a:p>
            <a:pPr marL="0" indent="0" eaLnBrk="1" fontAlgn="auto" hangingPunct="1">
              <a:spcAft>
                <a:spcPts val="0"/>
              </a:spcAft>
              <a:buClr>
                <a:srgbClr val="FFC137"/>
              </a:buClr>
              <a:buFont typeface="Arial" panose="020B0604020202020204" pitchFamily="34" charset="0"/>
              <a:buNone/>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After Forester’s departure, 1 full-time Forestry staff</a:t>
            </a:r>
          </a:p>
          <a:p>
            <a:pPr marL="0" indent="0" eaLnBrk="1" fontAlgn="auto" hangingPunct="1">
              <a:spcAft>
                <a:spcPts val="0"/>
              </a:spcAft>
              <a:buClr>
                <a:srgbClr val="FFC137"/>
              </a:buClr>
              <a:buNone/>
              <a:defRPr/>
            </a:pPr>
            <a:endParaRPr lang="en-US" sz="400"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Brought on consulting arborist, Justin Ono</a:t>
            </a:r>
          </a:p>
          <a:p>
            <a:pPr lvl="1"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Conducts inspections for tree permits</a:t>
            </a:r>
          </a:p>
          <a:p>
            <a:pPr marL="457200" lvl="1" indent="0" eaLnBrk="1" fontAlgn="auto" hangingPunct="1">
              <a:spcAft>
                <a:spcPts val="0"/>
              </a:spcAft>
              <a:buClr>
                <a:srgbClr val="FFC137"/>
              </a:buClr>
              <a:buNone/>
              <a:defRPr/>
            </a:pPr>
            <a:endParaRPr lang="en-US" sz="300"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Onboarded full-time temp to assist Forestry, Louise </a:t>
            </a:r>
            <a:r>
              <a:rPr lang="en-US" dirty="0" err="1">
                <a:solidFill>
                  <a:srgbClr val="1F4E79"/>
                </a:solidFill>
                <a:latin typeface="Arial" panose="020B0604020202020204" pitchFamily="34" charset="0"/>
                <a:cs typeface="Arial" panose="020B0604020202020204" pitchFamily="34" charset="0"/>
              </a:rPr>
              <a:t>Shurvinton</a:t>
            </a:r>
            <a:endParaRPr lang="en-US" dirty="0">
              <a:solidFill>
                <a:srgbClr val="1F4E79"/>
              </a:solidFill>
              <a:latin typeface="Arial" panose="020B0604020202020204" pitchFamily="34" charset="0"/>
              <a:cs typeface="Arial" panose="020B0604020202020204" pitchFamily="34" charset="0"/>
            </a:endParaRPr>
          </a:p>
          <a:p>
            <a:pPr lvl="1"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Assists with permit logistics, communication with residents/contractors</a:t>
            </a:r>
          </a:p>
          <a:p>
            <a:pPr marL="0" indent="0" eaLnBrk="1" fontAlgn="auto" hangingPunct="1">
              <a:spcAft>
                <a:spcPts val="0"/>
              </a:spcAft>
              <a:buClr>
                <a:srgbClr val="FFC137"/>
              </a:buClr>
              <a:buNone/>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Forester Recruitment Update: </a:t>
            </a:r>
            <a:r>
              <a:rPr lang="en-US" sz="2800" dirty="0">
                <a:solidFill>
                  <a:srgbClr val="1F4E79"/>
                </a:solidFill>
                <a:latin typeface="Arial" panose="020B0604020202020204" pitchFamily="34" charset="0"/>
                <a:cs typeface="Arial" panose="020B0604020202020204" pitchFamily="34" charset="0"/>
              </a:rPr>
              <a:t>Finalists are being interviewed</a:t>
            </a:r>
          </a:p>
          <a:p>
            <a:pPr marL="0" indent="0" eaLnBrk="1" fontAlgn="auto" hangingPunct="1">
              <a:spcAft>
                <a:spcPts val="0"/>
              </a:spcAft>
              <a:buClr>
                <a:srgbClr val="FFC137"/>
              </a:buClr>
              <a:buNone/>
              <a:defRPr/>
            </a:pPr>
            <a:endParaRPr lang="en-US" dirty="0">
              <a:solidFill>
                <a:srgbClr val="1F4E79"/>
              </a:solidFill>
              <a:latin typeface="Arial" panose="020B0604020202020204" pitchFamily="34" charset="0"/>
              <a:cs typeface="Arial" panose="020B0604020202020204" pitchFamily="34" charset="0"/>
            </a:endParaRPr>
          </a:p>
          <a:p>
            <a:pPr marL="457200" lvl="1" indent="0" eaLnBrk="1" fontAlgn="auto" hangingPunct="1">
              <a:spcAft>
                <a:spcPts val="0"/>
              </a:spcAft>
              <a:buClr>
                <a:srgbClr val="FFC137"/>
              </a:buClr>
              <a:buNone/>
              <a:defRPr/>
            </a:pPr>
            <a:endParaRPr lang="en-US" dirty="0">
              <a:solidFill>
                <a:srgbClr val="1F4E79"/>
              </a:solidFill>
              <a:latin typeface="Arial" panose="020B0604020202020204" pitchFamily="34" charset="0"/>
              <a:cs typeface="Arial" panose="020B0604020202020204" pitchFamily="34" charset="0"/>
            </a:endParaRPr>
          </a:p>
        </p:txBody>
      </p:sp>
      <p:sp>
        <p:nvSpPr>
          <p:cNvPr id="10244" name="Footer Placeholder 5">
            <a:extLst>
              <a:ext uri="{FF2B5EF4-FFF2-40B4-BE49-F238E27FC236}">
                <a16:creationId xmlns:a16="http://schemas.microsoft.com/office/drawing/2014/main" id="{B22DBA3C-2C6E-433E-AD88-64F4E49C82CA}"/>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3C93F3BC-9FFF-4A28-969C-3907F94D9F21}"/>
              </a:ext>
            </a:extLst>
          </p:cNvPr>
          <p:cNvGraphicFramePr>
            <a:graphicFrameLocks noGrp="1"/>
          </p:cNvGraphicFramePr>
          <p:nvPr>
            <p:extLst>
              <p:ext uri="{D42A27DB-BD31-4B8C-83A1-F6EECF244321}">
                <p14:modId xmlns:p14="http://schemas.microsoft.com/office/powerpoint/2010/main" val="25075585"/>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State of Forestry</a:t>
                      </a:r>
                      <a:endParaRPr lang="en-US" sz="54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0251" name="Picture 4">
            <a:extLst>
              <a:ext uri="{FF2B5EF4-FFF2-40B4-BE49-F238E27FC236}">
                <a16:creationId xmlns:a16="http://schemas.microsoft.com/office/drawing/2014/main" id="{84F99AEF-4BC4-4932-A6AB-8ABE2CCC9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02432A5-054D-4CA1-A6F9-9E0B37C5DA74}"/>
              </a:ext>
            </a:extLst>
          </p:cNvPr>
          <p:cNvSpPr txBox="1"/>
          <p:nvPr/>
        </p:nvSpPr>
        <p:spPr>
          <a:xfrm>
            <a:off x="11540972" y="6488668"/>
            <a:ext cx="559292"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54424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7138F7-30F7-4FE1-92DE-50BF61244A28}"/>
              </a:ext>
            </a:extLst>
          </p:cNvPr>
          <p:cNvSpPr>
            <a:spLocks noGrp="1"/>
          </p:cNvSpPr>
          <p:nvPr>
            <p:ph type="title"/>
          </p:nvPr>
        </p:nvSpPr>
        <p:spPr>
          <a:xfrm>
            <a:off x="838200" y="365126"/>
            <a:ext cx="10515600" cy="1055302"/>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25CA25B1-D07A-404A-9FB5-21ECA8C1718B}"/>
              </a:ext>
            </a:extLst>
          </p:cNvPr>
          <p:cNvSpPr>
            <a:spLocks noGrp="1"/>
          </p:cNvSpPr>
          <p:nvPr>
            <p:ph idx="1"/>
          </p:nvPr>
        </p:nvSpPr>
        <p:spPr>
          <a:xfrm>
            <a:off x="149225" y="1618638"/>
            <a:ext cx="11522076" cy="627257"/>
          </a:xfrm>
        </p:spPr>
        <p:txBody>
          <a:bodyPr rtlCol="0">
            <a:normAutofit/>
          </a:bodyPr>
          <a:lstStyle/>
          <a:p>
            <a:pPr eaLnBrk="1" fontAlgn="auto" hangingPunct="1">
              <a:spcAft>
                <a:spcPts val="0"/>
              </a:spcAft>
              <a:buClr>
                <a:srgbClr val="FFC137"/>
              </a:buClr>
              <a:defRPr/>
            </a:pPr>
            <a:r>
              <a:rPr lang="en-US" i="1" dirty="0">
                <a:solidFill>
                  <a:srgbClr val="1F4E79"/>
                </a:solidFill>
                <a:latin typeface="Arial" panose="020B0604020202020204" pitchFamily="34" charset="0"/>
                <a:cs typeface="Arial" panose="020B0604020202020204" pitchFamily="34" charset="0"/>
              </a:rPr>
              <a:t> </a:t>
            </a:r>
            <a:r>
              <a:rPr lang="en-US" b="1" i="1" dirty="0">
                <a:solidFill>
                  <a:srgbClr val="1F4E79"/>
                </a:solidFill>
                <a:latin typeface="Arial" panose="020B0604020202020204" pitchFamily="34" charset="0"/>
                <a:cs typeface="Arial" panose="020B0604020202020204" pitchFamily="34" charset="0"/>
              </a:rPr>
              <a:t>FreshDesk</a:t>
            </a:r>
            <a:r>
              <a:rPr lang="en-US" dirty="0">
                <a:solidFill>
                  <a:srgbClr val="1F4E79"/>
                </a:solidFill>
                <a:latin typeface="Arial" panose="020B0604020202020204" pitchFamily="34" charset="0"/>
                <a:cs typeface="Arial" panose="020B0604020202020204" pitchFamily="34" charset="0"/>
              </a:rPr>
              <a:t> (digital platform to manage voicemails &amp; emails)</a:t>
            </a:r>
          </a:p>
          <a:p>
            <a:pPr lvl="1" eaLnBrk="1" fontAlgn="auto" hangingPunct="1">
              <a:spcAft>
                <a:spcPts val="0"/>
              </a:spcAft>
              <a:buClr>
                <a:srgbClr val="FFC137"/>
              </a:buClr>
              <a:defRPr/>
            </a:pPr>
            <a:endParaRPr lang="en-US" dirty="0">
              <a:solidFill>
                <a:srgbClr val="1F4E79"/>
              </a:solidFill>
              <a:latin typeface="Arial" panose="020B0604020202020204" pitchFamily="34" charset="0"/>
              <a:cs typeface="Arial" panose="020B0604020202020204" pitchFamily="34" charset="0"/>
            </a:endParaRPr>
          </a:p>
          <a:p>
            <a:pPr marL="0" indent="0" eaLnBrk="1" fontAlgn="auto" hangingPunct="1">
              <a:spcAft>
                <a:spcPts val="0"/>
              </a:spcAft>
              <a:buClr>
                <a:srgbClr val="FFC137"/>
              </a:buClr>
              <a:buNone/>
              <a:defRPr/>
            </a:pPr>
            <a:endParaRPr lang="en-US" dirty="0">
              <a:solidFill>
                <a:srgbClr val="1F4E79"/>
              </a:solidFill>
              <a:latin typeface="Arial" panose="020B0604020202020204" pitchFamily="34" charset="0"/>
              <a:cs typeface="Arial" panose="020B0604020202020204" pitchFamily="34" charset="0"/>
            </a:endParaRPr>
          </a:p>
          <a:p>
            <a:pPr marL="0" indent="0" eaLnBrk="1" fontAlgn="auto" hangingPunct="1">
              <a:spcAft>
                <a:spcPts val="0"/>
              </a:spcAft>
              <a:buClr>
                <a:srgbClr val="FFC137"/>
              </a:buClr>
              <a:buNone/>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endParaRPr lang="en-US" dirty="0">
              <a:solidFill>
                <a:srgbClr val="1F4E79"/>
              </a:solidFill>
              <a:latin typeface="Arial" panose="020B0604020202020204" pitchFamily="34" charset="0"/>
              <a:cs typeface="Arial" panose="020B0604020202020204" pitchFamily="34" charset="0"/>
            </a:endParaRPr>
          </a:p>
        </p:txBody>
      </p:sp>
      <p:sp>
        <p:nvSpPr>
          <p:cNvPr id="10244" name="Footer Placeholder 5">
            <a:extLst>
              <a:ext uri="{FF2B5EF4-FFF2-40B4-BE49-F238E27FC236}">
                <a16:creationId xmlns:a16="http://schemas.microsoft.com/office/drawing/2014/main" id="{B22DBA3C-2C6E-433E-AD88-64F4E49C82CA}"/>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3C93F3BC-9FFF-4A28-969C-3907F94D9F21}"/>
              </a:ext>
            </a:extLst>
          </p:cNvPr>
          <p:cNvGraphicFramePr>
            <a:graphicFrameLocks noGrp="1"/>
          </p:cNvGraphicFramePr>
          <p:nvPr>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State of Forestry</a:t>
                      </a:r>
                      <a:endParaRPr lang="en-US" sz="54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0251" name="Picture 4">
            <a:extLst>
              <a:ext uri="{FF2B5EF4-FFF2-40B4-BE49-F238E27FC236}">
                <a16:creationId xmlns:a16="http://schemas.microsoft.com/office/drawing/2014/main" id="{84F99AEF-4BC4-4932-A6AB-8ABE2CCC9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02432A5-054D-4CA1-A6F9-9E0B37C5DA74}"/>
              </a:ext>
            </a:extLst>
          </p:cNvPr>
          <p:cNvSpPr txBox="1"/>
          <p:nvPr/>
        </p:nvSpPr>
        <p:spPr>
          <a:xfrm>
            <a:off x="11540972" y="6488668"/>
            <a:ext cx="559292" cy="369332"/>
          </a:xfrm>
          <a:prstGeom prst="rect">
            <a:avLst/>
          </a:prstGeom>
          <a:noFill/>
        </p:spPr>
        <p:txBody>
          <a:bodyPr wrap="square" rtlCol="0">
            <a:spAutoFit/>
          </a:bodyPr>
          <a:lstStyle/>
          <a:p>
            <a:r>
              <a:rPr lang="en-US" dirty="0"/>
              <a:t>16</a:t>
            </a:r>
          </a:p>
        </p:txBody>
      </p:sp>
      <p:pic>
        <p:nvPicPr>
          <p:cNvPr id="2" name="Picture 1">
            <a:extLst>
              <a:ext uri="{FF2B5EF4-FFF2-40B4-BE49-F238E27FC236}">
                <a16:creationId xmlns:a16="http://schemas.microsoft.com/office/drawing/2014/main" id="{FF9F31BB-899A-4C54-91E6-1F4E3AFA6745}"/>
              </a:ext>
            </a:extLst>
          </p:cNvPr>
          <p:cNvPicPr>
            <a:picLocks noChangeAspect="1"/>
          </p:cNvPicPr>
          <p:nvPr/>
        </p:nvPicPr>
        <p:blipFill>
          <a:blip r:embed="rId4"/>
          <a:stretch>
            <a:fillRect/>
          </a:stretch>
        </p:blipFill>
        <p:spPr>
          <a:xfrm>
            <a:off x="5631465" y="2152032"/>
            <a:ext cx="6189153" cy="4336633"/>
          </a:xfrm>
          <a:prstGeom prst="rect">
            <a:avLst/>
          </a:prstGeom>
        </p:spPr>
      </p:pic>
      <p:sp>
        <p:nvSpPr>
          <p:cNvPr id="5" name="TextBox 4">
            <a:extLst>
              <a:ext uri="{FF2B5EF4-FFF2-40B4-BE49-F238E27FC236}">
                <a16:creationId xmlns:a16="http://schemas.microsoft.com/office/drawing/2014/main" id="{893A2452-28E2-4239-B358-1B9BFCDE1953}"/>
              </a:ext>
            </a:extLst>
          </p:cNvPr>
          <p:cNvSpPr txBox="1"/>
          <p:nvPr/>
        </p:nvSpPr>
        <p:spPr>
          <a:xfrm>
            <a:off x="-275209" y="2779289"/>
            <a:ext cx="5906674" cy="4078039"/>
          </a:xfrm>
          <a:prstGeom prst="rect">
            <a:avLst/>
          </a:prstGeom>
          <a:noFill/>
        </p:spPr>
        <p:txBody>
          <a:bodyPr wrap="square" rtlCol="0">
            <a:spAutoFit/>
          </a:bodyPr>
          <a:lstStyle/>
          <a:p>
            <a:pPr marL="914400" lvl="1" indent="-457200" eaLnBrk="1" fontAlgn="auto" hangingPunct="1">
              <a:spcAft>
                <a:spcPts val="0"/>
              </a:spcAft>
              <a:buClr>
                <a:srgbClr val="FFC137"/>
              </a:buClr>
              <a:buFont typeface="Arial" panose="020B0604020202020204" pitchFamily="34" charset="0"/>
              <a:buChar char="•"/>
              <a:defRPr/>
            </a:pPr>
            <a:r>
              <a:rPr lang="en-US" sz="2800" b="1" u="sng" dirty="0">
                <a:solidFill>
                  <a:schemeClr val="accent2"/>
                </a:solidFill>
              </a:rPr>
              <a:t>398</a:t>
            </a:r>
            <a:r>
              <a:rPr lang="en-US" sz="2800" dirty="0">
                <a:solidFill>
                  <a:srgbClr val="1F4E79"/>
                </a:solidFill>
              </a:rPr>
              <a:t> emails and voicemails rec’d in March (via Freshdesk)</a:t>
            </a:r>
          </a:p>
          <a:p>
            <a:pPr marL="914400" lvl="1" indent="-457200" eaLnBrk="1" fontAlgn="auto" hangingPunct="1">
              <a:spcAft>
                <a:spcPts val="0"/>
              </a:spcAft>
              <a:buClr>
                <a:srgbClr val="FFC137"/>
              </a:buClr>
              <a:buFont typeface="Arial" panose="020B0604020202020204" pitchFamily="34" charset="0"/>
              <a:buChar char="•"/>
              <a:defRPr/>
            </a:pPr>
            <a:r>
              <a:rPr lang="en-US" sz="2800" b="1" u="sng" dirty="0">
                <a:solidFill>
                  <a:schemeClr val="accent2"/>
                </a:solidFill>
              </a:rPr>
              <a:t>487</a:t>
            </a:r>
            <a:r>
              <a:rPr lang="en-US" sz="2800" dirty="0">
                <a:solidFill>
                  <a:srgbClr val="1F4E79"/>
                </a:solidFill>
              </a:rPr>
              <a:t> live calls</a:t>
            </a:r>
          </a:p>
          <a:p>
            <a:pPr lvl="1" eaLnBrk="1" fontAlgn="auto" hangingPunct="1">
              <a:spcAft>
                <a:spcPts val="0"/>
              </a:spcAft>
              <a:buClr>
                <a:srgbClr val="FFC137"/>
              </a:buClr>
              <a:defRPr/>
            </a:pPr>
            <a:endParaRPr lang="en-US" sz="3500" dirty="0">
              <a:solidFill>
                <a:srgbClr val="1F4E79"/>
              </a:solidFill>
            </a:endParaRPr>
          </a:p>
          <a:p>
            <a:pPr marL="914400" lvl="1" indent="-457200" eaLnBrk="1" fontAlgn="auto" hangingPunct="1">
              <a:spcAft>
                <a:spcPts val="0"/>
              </a:spcAft>
              <a:buClr>
                <a:srgbClr val="FFC137"/>
              </a:buClr>
              <a:buFont typeface="Arial" panose="020B0604020202020204" pitchFamily="34" charset="0"/>
              <a:buChar char="•"/>
              <a:defRPr/>
            </a:pPr>
            <a:r>
              <a:rPr lang="en-US" sz="2800" b="1" u="sng" dirty="0">
                <a:solidFill>
                  <a:schemeClr val="accent2"/>
                </a:solidFill>
              </a:rPr>
              <a:t>1,414</a:t>
            </a:r>
            <a:r>
              <a:rPr lang="en-US" sz="2800" dirty="0">
                <a:solidFill>
                  <a:srgbClr val="1F4E79"/>
                </a:solidFill>
              </a:rPr>
              <a:t> communications</a:t>
            </a:r>
          </a:p>
          <a:p>
            <a:pPr marL="914400" lvl="1" indent="-457200" eaLnBrk="1" fontAlgn="auto" hangingPunct="1">
              <a:spcAft>
                <a:spcPts val="0"/>
              </a:spcAft>
              <a:buClr>
                <a:srgbClr val="FFC137"/>
              </a:buClr>
              <a:buFont typeface="Arial" panose="020B0604020202020204" pitchFamily="34" charset="0"/>
              <a:buChar char="•"/>
              <a:defRPr/>
            </a:pPr>
            <a:r>
              <a:rPr lang="en-US" sz="2800" b="1" u="sng" dirty="0">
                <a:solidFill>
                  <a:schemeClr val="accent2"/>
                </a:solidFill>
              </a:rPr>
              <a:t>300+</a:t>
            </a:r>
            <a:r>
              <a:rPr lang="en-US" sz="2800" b="1" dirty="0">
                <a:solidFill>
                  <a:schemeClr val="accent2"/>
                </a:solidFill>
              </a:rPr>
              <a:t>  </a:t>
            </a:r>
            <a:r>
              <a:rPr lang="en-US" sz="2800" dirty="0">
                <a:solidFill>
                  <a:srgbClr val="1F4E79"/>
                </a:solidFill>
              </a:rPr>
              <a:t>requests TBD</a:t>
            </a:r>
          </a:p>
          <a:p>
            <a:pPr lvl="1" eaLnBrk="1" fontAlgn="auto" hangingPunct="1">
              <a:spcAft>
                <a:spcPts val="0"/>
              </a:spcAft>
              <a:buClr>
                <a:srgbClr val="FFC137"/>
              </a:buClr>
              <a:defRPr/>
            </a:pPr>
            <a:endParaRPr lang="en-US" sz="2800" dirty="0">
              <a:solidFill>
                <a:srgbClr val="1F4E79"/>
              </a:solidFill>
            </a:endParaRPr>
          </a:p>
          <a:p>
            <a:pPr lvl="1" eaLnBrk="1" fontAlgn="auto" hangingPunct="1">
              <a:spcAft>
                <a:spcPts val="0"/>
              </a:spcAft>
              <a:buClr>
                <a:srgbClr val="FFC137"/>
              </a:buClr>
              <a:defRPr/>
            </a:pPr>
            <a:endParaRPr lang="en-US" sz="2800" dirty="0">
              <a:solidFill>
                <a:srgbClr val="1F4E79"/>
              </a:solidFill>
            </a:endParaRPr>
          </a:p>
          <a:p>
            <a:endParaRPr lang="en-US" sz="2800" dirty="0"/>
          </a:p>
        </p:txBody>
      </p:sp>
      <p:sp>
        <p:nvSpPr>
          <p:cNvPr id="6" name="TextBox 5">
            <a:extLst>
              <a:ext uri="{FF2B5EF4-FFF2-40B4-BE49-F238E27FC236}">
                <a16:creationId xmlns:a16="http://schemas.microsoft.com/office/drawing/2014/main" id="{5C6A232E-8048-49EC-86C5-F9C47FD522CC}"/>
              </a:ext>
            </a:extLst>
          </p:cNvPr>
          <p:cNvSpPr txBox="1"/>
          <p:nvPr/>
        </p:nvSpPr>
        <p:spPr>
          <a:xfrm>
            <a:off x="1621686" y="5681709"/>
            <a:ext cx="3559946" cy="923330"/>
          </a:xfrm>
          <a:prstGeom prst="rect">
            <a:avLst/>
          </a:prstGeom>
          <a:noFill/>
        </p:spPr>
        <p:txBody>
          <a:bodyPr wrap="square" rtlCol="0">
            <a:spAutoFit/>
          </a:bodyPr>
          <a:lstStyle/>
          <a:p>
            <a:r>
              <a:rPr lang="en-US" dirty="0">
                <a:solidFill>
                  <a:srgbClr val="1F4E79"/>
                </a:solidFill>
              </a:rPr>
              <a:t>*Send emails to: </a:t>
            </a:r>
            <a:r>
              <a:rPr lang="en-US" b="1" i="1" dirty="0">
                <a:solidFill>
                  <a:srgbClr val="1F4E79"/>
                </a:solidFill>
              </a:rPr>
              <a:t>forester@cbts.us</a:t>
            </a:r>
          </a:p>
          <a:p>
            <a:endParaRPr lang="en-US" dirty="0"/>
          </a:p>
        </p:txBody>
      </p:sp>
      <p:cxnSp>
        <p:nvCxnSpPr>
          <p:cNvPr id="9" name="Straight Connector 8">
            <a:extLst>
              <a:ext uri="{FF2B5EF4-FFF2-40B4-BE49-F238E27FC236}">
                <a16:creationId xmlns:a16="http://schemas.microsoft.com/office/drawing/2014/main" id="{974841CA-F9BA-41E2-B0BB-877EBA8EE1E9}"/>
              </a:ext>
            </a:extLst>
          </p:cNvPr>
          <p:cNvCxnSpPr/>
          <p:nvPr/>
        </p:nvCxnSpPr>
        <p:spPr>
          <a:xfrm>
            <a:off x="266330" y="4398043"/>
            <a:ext cx="51845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68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7138F7-30F7-4FE1-92DE-50BF61244A28}"/>
              </a:ext>
            </a:extLst>
          </p:cNvPr>
          <p:cNvSpPr>
            <a:spLocks noGrp="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25CA25B1-D07A-404A-9FB5-21ECA8C1718B}"/>
              </a:ext>
            </a:extLst>
          </p:cNvPr>
          <p:cNvSpPr>
            <a:spLocks noGrp="1"/>
          </p:cNvSpPr>
          <p:nvPr>
            <p:ph idx="1"/>
          </p:nvPr>
        </p:nvSpPr>
        <p:spPr>
          <a:xfrm>
            <a:off x="334962" y="1936750"/>
            <a:ext cx="11522076" cy="4351338"/>
          </a:xfrm>
        </p:spPr>
        <p:txBody>
          <a:bodyPr rtlCol="0">
            <a:normAutofit/>
          </a:bodyPr>
          <a:lstStyle/>
          <a:p>
            <a:pPr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City will provide:</a:t>
            </a:r>
          </a:p>
          <a:p>
            <a:pPr lvl="1"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Updated storm data to inform our methods (per Slide 6)  </a:t>
            </a:r>
          </a:p>
          <a:p>
            <a:pPr lvl="1"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Monthly updates of the Urban Forest Master Plan</a:t>
            </a:r>
          </a:p>
          <a:p>
            <a:pPr marL="457200" lvl="1" indent="0" eaLnBrk="1" fontAlgn="auto" hangingPunct="1">
              <a:spcAft>
                <a:spcPts val="0"/>
              </a:spcAft>
              <a:buClr>
                <a:srgbClr val="FFC137"/>
              </a:buClr>
              <a:buNone/>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Seeking feedback from Residents and Commissioners: </a:t>
            </a:r>
          </a:p>
          <a:p>
            <a:pPr lvl="1"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What would you like to know?</a:t>
            </a:r>
          </a:p>
          <a:p>
            <a:pPr lvl="1"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What guidance would you recommend?</a:t>
            </a:r>
          </a:p>
          <a:p>
            <a:pPr lvl="1" eaLnBrk="1" fontAlgn="auto" hangingPunct="1">
              <a:spcAft>
                <a:spcPts val="0"/>
              </a:spcAft>
              <a:buClr>
                <a:srgbClr val="FFC137"/>
              </a:buClr>
              <a:defRPr/>
            </a:pPr>
            <a:endParaRPr lang="en-US" dirty="0">
              <a:solidFill>
                <a:srgbClr val="1F4E79"/>
              </a:solidFill>
              <a:latin typeface="Arial" panose="020B0604020202020204" pitchFamily="34" charset="0"/>
              <a:cs typeface="Arial" panose="020B0604020202020204" pitchFamily="34" charset="0"/>
            </a:endParaRPr>
          </a:p>
          <a:p>
            <a:pPr lvl="1" eaLnBrk="1" fontAlgn="auto" hangingPunct="1">
              <a:spcAft>
                <a:spcPts val="0"/>
              </a:spcAft>
              <a:buClr>
                <a:srgbClr val="FFC137"/>
              </a:buClr>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dirty="0">
                <a:solidFill>
                  <a:srgbClr val="1F4E79"/>
                </a:solidFill>
                <a:latin typeface="Arial" panose="020B0604020202020204" pitchFamily="34" charset="0"/>
                <a:cs typeface="Arial" panose="020B0604020202020204" pitchFamily="34" charset="0"/>
              </a:rPr>
              <a:t>Will report back in follow-up F&amp;B presentation</a:t>
            </a:r>
          </a:p>
          <a:p>
            <a:pPr lvl="1" eaLnBrk="1" fontAlgn="auto" hangingPunct="1">
              <a:spcAft>
                <a:spcPts val="0"/>
              </a:spcAft>
              <a:buClr>
                <a:srgbClr val="FFC137"/>
              </a:buClr>
              <a:defRPr/>
            </a:pPr>
            <a:endParaRPr lang="en-US" dirty="0">
              <a:solidFill>
                <a:srgbClr val="1F4E79"/>
              </a:solidFill>
              <a:latin typeface="Arial" panose="020B0604020202020204" pitchFamily="34" charset="0"/>
              <a:cs typeface="Arial" panose="020B0604020202020204" pitchFamily="34" charset="0"/>
            </a:endParaRPr>
          </a:p>
          <a:p>
            <a:pPr marL="457200" lvl="1" indent="0" eaLnBrk="1" fontAlgn="auto" hangingPunct="1">
              <a:spcAft>
                <a:spcPts val="0"/>
              </a:spcAft>
              <a:buClr>
                <a:srgbClr val="FFC137"/>
              </a:buClr>
              <a:buNone/>
              <a:defRPr/>
            </a:pPr>
            <a:endParaRPr lang="en-US" dirty="0">
              <a:solidFill>
                <a:srgbClr val="1F4E79"/>
              </a:solidFill>
              <a:latin typeface="Arial" panose="020B0604020202020204" pitchFamily="34" charset="0"/>
              <a:cs typeface="Arial" panose="020B0604020202020204" pitchFamily="34" charset="0"/>
            </a:endParaRPr>
          </a:p>
        </p:txBody>
      </p:sp>
      <p:sp>
        <p:nvSpPr>
          <p:cNvPr id="10244" name="Footer Placeholder 5">
            <a:extLst>
              <a:ext uri="{FF2B5EF4-FFF2-40B4-BE49-F238E27FC236}">
                <a16:creationId xmlns:a16="http://schemas.microsoft.com/office/drawing/2014/main" id="{B22DBA3C-2C6E-433E-AD88-64F4E49C82CA}"/>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3C93F3BC-9FFF-4A28-969C-3907F94D9F21}"/>
              </a:ext>
            </a:extLst>
          </p:cNvPr>
          <p:cNvGraphicFramePr>
            <a:graphicFrameLocks noGrp="1"/>
          </p:cNvGraphicFramePr>
          <p:nvPr>
            <p:extLst>
              <p:ext uri="{D42A27DB-BD31-4B8C-83A1-F6EECF244321}">
                <p14:modId xmlns:p14="http://schemas.microsoft.com/office/powerpoint/2010/main" val="1480541797"/>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Conclusion</a:t>
                      </a:r>
                      <a:endParaRPr lang="en-US" sz="54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0251" name="Picture 4">
            <a:extLst>
              <a:ext uri="{FF2B5EF4-FFF2-40B4-BE49-F238E27FC236}">
                <a16:creationId xmlns:a16="http://schemas.microsoft.com/office/drawing/2014/main" id="{84F99AEF-4BC4-4932-A6AB-8ABE2CCC9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02432A5-054D-4CA1-A6F9-9E0B37C5DA74}"/>
              </a:ext>
            </a:extLst>
          </p:cNvPr>
          <p:cNvSpPr txBox="1"/>
          <p:nvPr/>
        </p:nvSpPr>
        <p:spPr>
          <a:xfrm>
            <a:off x="11540972" y="6488668"/>
            <a:ext cx="559292"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281682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4E79">
            <a:alpha val="0"/>
          </a:srgbClr>
        </a:soli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4B16E10-60F2-4CFD-9C49-18EB49949501}"/>
              </a:ext>
            </a:extLst>
          </p:cNvPr>
          <p:cNvSpPr>
            <a:spLocks noGrp="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CFC02CFA-789B-4249-8E78-E09F8759D92D}"/>
              </a:ext>
            </a:extLst>
          </p:cNvPr>
          <p:cNvSpPr>
            <a:spLocks noGrp="1"/>
          </p:cNvSpPr>
          <p:nvPr>
            <p:ph idx="1"/>
          </p:nvPr>
        </p:nvSpPr>
        <p:spPr/>
        <p:txBody>
          <a:bodyPr rtlCol="0">
            <a:normAutofit/>
          </a:bodyPr>
          <a:lstStyle/>
          <a:p>
            <a:pPr marL="0" indent="0" eaLnBrk="1" fontAlgn="auto" hangingPunct="1">
              <a:spcAft>
                <a:spcPts val="0"/>
              </a:spcAft>
              <a:buClr>
                <a:srgbClr val="FFC137"/>
              </a:buClr>
              <a:buFont typeface="Arial" panose="020B0604020202020204" pitchFamily="34" charset="0"/>
              <a:buNone/>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To provide a </a:t>
            </a:r>
            <a:r>
              <a:rPr lang="en-US" b="1">
                <a:solidFill>
                  <a:srgbClr val="1F4E79"/>
                </a:solidFill>
                <a:latin typeface="Arial" panose="020B0604020202020204" pitchFamily="34" charset="0"/>
                <a:cs typeface="Arial" panose="020B0604020202020204" pitchFamily="34" charset="0"/>
              </a:rPr>
              <a:t>transparent overview of</a:t>
            </a:r>
            <a:r>
              <a:rPr lang="en-US" b="1" dirty="0">
                <a:solidFill>
                  <a:srgbClr val="1F4E79"/>
                </a:solidFill>
                <a:latin typeface="Arial" panose="020B0604020202020204" pitchFamily="34" charset="0"/>
                <a:cs typeface="Arial" panose="020B0604020202020204" pitchFamily="34" charset="0"/>
              </a:rPr>
              <a:t>:</a:t>
            </a:r>
          </a:p>
          <a:p>
            <a:pPr eaLnBrk="1" fontAlgn="auto" hangingPunct="1">
              <a:spcAft>
                <a:spcPts val="0"/>
              </a:spcAft>
              <a:buClr>
                <a:srgbClr val="FFC137"/>
              </a:buClr>
              <a:defRPr/>
            </a:pPr>
            <a:endParaRPr lang="en-US" sz="400" b="1" dirty="0">
              <a:solidFill>
                <a:srgbClr val="1F4E79"/>
              </a:solidFill>
              <a:latin typeface="Arial" panose="020B0604020202020204" pitchFamily="34" charset="0"/>
              <a:cs typeface="Arial" panose="020B0604020202020204" pitchFamily="34" charset="0"/>
            </a:endParaRPr>
          </a:p>
          <a:p>
            <a:pPr lvl="1"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How the City manages storms and recovery efforts</a:t>
            </a:r>
          </a:p>
          <a:p>
            <a:pPr lvl="1"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The City’s methods of addressing ongoing tree concerns</a:t>
            </a:r>
          </a:p>
          <a:p>
            <a:pPr lvl="1" eaLnBrk="1" fontAlgn="auto" hangingPunct="1">
              <a:spcAft>
                <a:spcPts val="0"/>
              </a:spcAft>
              <a:buClr>
                <a:srgbClr val="FFC137"/>
              </a:buClr>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To receive feedback from residents and Commissioners</a:t>
            </a:r>
          </a:p>
          <a:p>
            <a:pPr lvl="1" eaLnBrk="1" fontAlgn="auto" hangingPunct="1">
              <a:spcAft>
                <a:spcPts val="0"/>
              </a:spcAft>
              <a:buClr>
                <a:srgbClr val="FFC137"/>
              </a:buClr>
              <a:defRPr/>
            </a:pPr>
            <a:endParaRPr lang="en-US" dirty="0">
              <a:solidFill>
                <a:srgbClr val="1F4E79"/>
              </a:solidFill>
              <a:latin typeface="Arial" panose="020B0604020202020204" pitchFamily="34" charset="0"/>
              <a:cs typeface="Arial" panose="020B0604020202020204" pitchFamily="34" charset="0"/>
            </a:endParaRPr>
          </a:p>
        </p:txBody>
      </p:sp>
      <p:sp>
        <p:nvSpPr>
          <p:cNvPr id="6148" name="Footer Placeholder 5">
            <a:extLst>
              <a:ext uri="{FF2B5EF4-FFF2-40B4-BE49-F238E27FC236}">
                <a16:creationId xmlns:a16="http://schemas.microsoft.com/office/drawing/2014/main" id="{32D45859-FBE8-4D66-9F9A-59616CCE2DCF}"/>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1BA557E5-8023-4094-8427-4D7B38DEBE3C}"/>
              </a:ext>
            </a:extLst>
          </p:cNvPr>
          <p:cNvGraphicFramePr>
            <a:graphicFrameLocks noGrp="1"/>
          </p:cNvGraphicFramePr>
          <p:nvPr>
            <p:extLst>
              <p:ext uri="{D42A27DB-BD31-4B8C-83A1-F6EECF244321}">
                <p14:modId xmlns:p14="http://schemas.microsoft.com/office/powerpoint/2010/main" val="2430943182"/>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r>
                        <a:rPr lang="en-US" sz="54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aseline="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Goals of Presentation</a:t>
                      </a:r>
                      <a:endParaRPr lang="en-US" sz="54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6155" name="Picture 4">
            <a:extLst>
              <a:ext uri="{FF2B5EF4-FFF2-40B4-BE49-F238E27FC236}">
                <a16:creationId xmlns:a16="http://schemas.microsoft.com/office/drawing/2014/main" id="{810B5840-458F-41FA-860A-A80C83D40C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9756C4-83C6-4D4D-A04B-78ED84209B31}"/>
              </a:ext>
            </a:extLst>
          </p:cNvPr>
          <p:cNvSpPr txBox="1"/>
          <p:nvPr/>
        </p:nvSpPr>
        <p:spPr>
          <a:xfrm>
            <a:off x="11816178" y="6488668"/>
            <a:ext cx="284085" cy="369332"/>
          </a:xfrm>
          <a:prstGeom prst="rect">
            <a:avLst/>
          </a:prstGeom>
          <a:noFill/>
        </p:spPr>
        <p:txBody>
          <a:bodyPr wrap="square" rtlCol="0">
            <a:spAutoFit/>
          </a:bodyPr>
          <a:lstStyle/>
          <a:p>
            <a:r>
              <a:rPr lang="en-US" dirty="0"/>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4E79">
            <a:alpha val="0"/>
          </a:srgbClr>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AA74A77-42EB-47E7-8C03-B79E9EE9B208}"/>
              </a:ext>
            </a:extLst>
          </p:cNvPr>
          <p:cNvSpPr>
            <a:spLocks noGrp="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EC4B32ED-43E4-454D-AD69-448E6438BDA3}"/>
              </a:ext>
            </a:extLst>
          </p:cNvPr>
          <p:cNvSpPr>
            <a:spLocks noGrp="1"/>
          </p:cNvSpPr>
          <p:nvPr>
            <p:ph idx="1"/>
          </p:nvPr>
        </p:nvSpPr>
        <p:spPr>
          <a:xfrm>
            <a:off x="838200" y="2101344"/>
            <a:ext cx="10515600" cy="4351338"/>
          </a:xfrm>
        </p:spPr>
        <p:txBody>
          <a:bodyPr rtlCol="0">
            <a:normAutofit/>
          </a:bodyPr>
          <a:lstStyle/>
          <a:p>
            <a:pPr eaLnBrk="1" fontAlgn="auto" hangingPunct="1">
              <a:spcAft>
                <a:spcPts val="0"/>
              </a:spcAft>
              <a:buClr>
                <a:srgbClr val="FFC137"/>
              </a:buClr>
              <a:defRPr/>
            </a:pPr>
            <a:r>
              <a:rPr lang="en-US" u="sng" dirty="0">
                <a:solidFill>
                  <a:schemeClr val="accent6">
                    <a:lumMod val="75000"/>
                  </a:schemeClr>
                </a:solidFill>
                <a:latin typeface="Arial" panose="020B0604020202020204" pitchFamily="34" charset="0"/>
                <a:cs typeface="Arial" panose="020B0604020202020204" pitchFamily="34" charset="0"/>
              </a:rPr>
              <a:t>Ongoing</a:t>
            </a:r>
            <a:r>
              <a:rPr lang="en-US" dirty="0">
                <a:solidFill>
                  <a:srgbClr val="1F4E79"/>
                </a:solidFill>
                <a:latin typeface="Arial" panose="020B0604020202020204" pitchFamily="34" charset="0"/>
                <a:cs typeface="Arial" panose="020B0604020202020204" pitchFamily="34" charset="0"/>
              </a:rPr>
              <a:t>: Residents feel safe in their homes and have a peace of mind that the urban forest is being adequately cared for</a:t>
            </a:r>
          </a:p>
          <a:p>
            <a:pPr eaLnBrk="1" fontAlgn="auto" hangingPunct="1">
              <a:spcAft>
                <a:spcPts val="0"/>
              </a:spcAft>
              <a:buClr>
                <a:srgbClr val="FFC137"/>
              </a:buClr>
              <a:defRPr/>
            </a:pPr>
            <a:r>
              <a:rPr lang="en-US" u="sng" dirty="0">
                <a:solidFill>
                  <a:schemeClr val="accent6">
                    <a:lumMod val="75000"/>
                  </a:schemeClr>
                </a:solidFill>
                <a:latin typeface="Arial" panose="020B0604020202020204" pitchFamily="34" charset="0"/>
                <a:cs typeface="Arial" panose="020B0604020202020204" pitchFamily="34" charset="0"/>
              </a:rPr>
              <a:t>Today</a:t>
            </a:r>
            <a:r>
              <a:rPr lang="en-US" dirty="0">
                <a:solidFill>
                  <a:srgbClr val="1F4E79"/>
                </a:solidFill>
                <a:latin typeface="Arial" panose="020B0604020202020204" pitchFamily="34" charset="0"/>
                <a:cs typeface="Arial" panose="020B0604020202020204" pitchFamily="34" charset="0"/>
              </a:rPr>
              <a:t>: Residents understand the City’s procedures as it relates to tree prioritization, maintenance, and permitting: provide feedback accordingly</a:t>
            </a:r>
          </a:p>
          <a:p>
            <a:pPr eaLnBrk="1" fontAlgn="auto" hangingPunct="1">
              <a:spcAft>
                <a:spcPts val="0"/>
              </a:spcAft>
              <a:buClr>
                <a:srgbClr val="FFC137"/>
              </a:buClr>
              <a:defRPr/>
            </a:pPr>
            <a:endParaRPr lang="en-US" dirty="0">
              <a:solidFill>
                <a:srgbClr val="1F4E79"/>
              </a:solidFill>
              <a:latin typeface="Arial" panose="020B0604020202020204" pitchFamily="34" charset="0"/>
              <a:cs typeface="Arial" panose="020B0604020202020204" pitchFamily="34" charset="0"/>
            </a:endParaRPr>
          </a:p>
        </p:txBody>
      </p:sp>
      <p:sp>
        <p:nvSpPr>
          <p:cNvPr id="8196" name="Footer Placeholder 5">
            <a:extLst>
              <a:ext uri="{FF2B5EF4-FFF2-40B4-BE49-F238E27FC236}">
                <a16:creationId xmlns:a16="http://schemas.microsoft.com/office/drawing/2014/main" id="{C0B0756B-E479-4036-9700-8EA6EFCBFC4D}"/>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2FD97457-9A9D-48EA-97A7-3A9779C9A039}"/>
              </a:ext>
            </a:extLst>
          </p:cNvPr>
          <p:cNvGraphicFramePr>
            <a:graphicFrameLocks noGrp="1"/>
          </p:cNvGraphicFramePr>
          <p:nvPr>
            <p:extLst>
              <p:ext uri="{D42A27DB-BD31-4B8C-83A1-F6EECF244321}">
                <p14:modId xmlns:p14="http://schemas.microsoft.com/office/powerpoint/2010/main" val="394031983"/>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4800" b="0" dirty="0">
                          <a:solidFill>
                            <a:srgbClr val="FFC137"/>
                          </a:solidFill>
                          <a:latin typeface="Arial" panose="020B0604020202020204" pitchFamily="34" charset="0"/>
                          <a:ea typeface="Verdana" panose="020B0604030504040204" pitchFamily="34" charset="0"/>
                          <a:cs typeface="Arial" panose="020B0604020202020204" pitchFamily="34" charset="0"/>
                        </a:rPr>
                        <a:t>Intended Outcomes</a:t>
                      </a:r>
                      <a:endParaRPr lang="en-US" sz="48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8203" name="Picture 4">
            <a:extLst>
              <a:ext uri="{FF2B5EF4-FFF2-40B4-BE49-F238E27FC236}">
                <a16:creationId xmlns:a16="http://schemas.microsoft.com/office/drawing/2014/main" id="{03DFD2B0-0285-421E-839F-7220F42AFA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1437474-3C18-4B69-9CFA-94939AA6DA71}"/>
              </a:ext>
            </a:extLst>
          </p:cNvPr>
          <p:cNvSpPr txBox="1"/>
          <p:nvPr/>
        </p:nvSpPr>
        <p:spPr>
          <a:xfrm>
            <a:off x="11816178" y="6488668"/>
            <a:ext cx="284085" cy="369332"/>
          </a:xfrm>
          <a:prstGeom prst="rect">
            <a:avLst/>
          </a:prstGeom>
          <a:noFill/>
        </p:spPr>
        <p:txBody>
          <a:bodyPr wrap="square" rtlCol="0">
            <a:spAutoFit/>
          </a:bodyPr>
          <a:lstStyle/>
          <a:p>
            <a:r>
              <a:rPr lang="en-US" dirty="0"/>
              <a:t>3</a:t>
            </a:r>
          </a:p>
        </p:txBody>
      </p:sp>
      <p:pic>
        <p:nvPicPr>
          <p:cNvPr id="5" name="Picture 4">
            <a:extLst>
              <a:ext uri="{FF2B5EF4-FFF2-40B4-BE49-F238E27FC236}">
                <a16:creationId xmlns:a16="http://schemas.microsoft.com/office/drawing/2014/main" id="{2F68593E-40AC-45A1-ABB9-C2FB5DFAF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548" y="3920123"/>
            <a:ext cx="3715566" cy="27866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7138F7-30F7-4FE1-92DE-50BF61244A28}"/>
              </a:ext>
            </a:extLst>
          </p:cNvPr>
          <p:cNvSpPr>
            <a:spLocks noGrp="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25CA25B1-D07A-404A-9FB5-21ECA8C1718B}"/>
              </a:ext>
            </a:extLst>
          </p:cNvPr>
          <p:cNvSpPr>
            <a:spLocks noGrp="1"/>
          </p:cNvSpPr>
          <p:nvPr>
            <p:ph idx="1"/>
          </p:nvPr>
        </p:nvSpPr>
        <p:spPr>
          <a:xfrm>
            <a:off x="619125" y="1825625"/>
            <a:ext cx="11077575" cy="4667250"/>
          </a:xfrm>
        </p:spPr>
        <p:txBody>
          <a:bodyPr rtlCol="0">
            <a:normAutofit/>
          </a:bodyPr>
          <a:lstStyle/>
          <a:p>
            <a:pPr marL="0" indent="0" eaLnBrk="1" fontAlgn="auto" hangingPunct="1">
              <a:spcAft>
                <a:spcPts val="0"/>
              </a:spcAft>
              <a:buClr>
                <a:srgbClr val="FFC137"/>
              </a:buClr>
              <a:buFont typeface="Arial" panose="020B0604020202020204" pitchFamily="34" charset="0"/>
              <a:buNone/>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How does Forestry manage storm efforts?</a:t>
            </a:r>
          </a:p>
          <a:p>
            <a:pPr eaLnBrk="1" fontAlgn="auto" hangingPunct="1">
              <a:spcAft>
                <a:spcPts val="0"/>
              </a:spcAft>
              <a:buClr>
                <a:srgbClr val="FFC137"/>
              </a:buClr>
              <a:defRPr/>
            </a:pPr>
            <a:endParaRPr lang="en-US" sz="500" b="1"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Criteria for removing trees on emergency basis?</a:t>
            </a:r>
          </a:p>
          <a:p>
            <a:pPr eaLnBrk="1" fontAlgn="auto" hangingPunct="1">
              <a:spcAft>
                <a:spcPts val="0"/>
              </a:spcAft>
              <a:buClr>
                <a:srgbClr val="FFC137"/>
              </a:buClr>
              <a:defRPr/>
            </a:pPr>
            <a:endParaRPr lang="en-US" sz="500" b="1"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How is the City prioritizing tree assessments and removals?</a:t>
            </a:r>
          </a:p>
          <a:p>
            <a:pPr eaLnBrk="1" fontAlgn="auto" hangingPunct="1">
              <a:spcAft>
                <a:spcPts val="0"/>
              </a:spcAft>
              <a:buClr>
                <a:srgbClr val="FFC137"/>
              </a:buClr>
              <a:defRPr/>
            </a:pPr>
            <a:endParaRPr lang="en-US" sz="500" b="1"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How fast or slow is the City issuing tree permits?</a:t>
            </a:r>
          </a:p>
          <a:p>
            <a:pPr eaLnBrk="1" fontAlgn="auto" hangingPunct="1">
              <a:spcAft>
                <a:spcPts val="0"/>
              </a:spcAft>
              <a:buClr>
                <a:srgbClr val="FFC137"/>
              </a:buClr>
              <a:defRPr/>
            </a:pPr>
            <a:endParaRPr lang="en-US" sz="500" b="1"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When will stumps and storm cleanup be finished?</a:t>
            </a:r>
          </a:p>
          <a:p>
            <a:pPr eaLnBrk="1" fontAlgn="auto" hangingPunct="1">
              <a:spcAft>
                <a:spcPts val="0"/>
              </a:spcAft>
              <a:buClr>
                <a:srgbClr val="FFC137"/>
              </a:buClr>
              <a:defRPr/>
            </a:pPr>
            <a:endParaRPr lang="en-US" sz="500" b="1"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How will the urban forest be managed moving forward?</a:t>
            </a:r>
          </a:p>
        </p:txBody>
      </p:sp>
      <p:sp>
        <p:nvSpPr>
          <p:cNvPr id="10244" name="Footer Placeholder 5">
            <a:extLst>
              <a:ext uri="{FF2B5EF4-FFF2-40B4-BE49-F238E27FC236}">
                <a16:creationId xmlns:a16="http://schemas.microsoft.com/office/drawing/2014/main" id="{B22DBA3C-2C6E-433E-AD88-64F4E49C82CA}"/>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3C93F3BC-9FFF-4A28-969C-3907F94D9F21}"/>
              </a:ext>
            </a:extLst>
          </p:cNvPr>
          <p:cNvGraphicFramePr>
            <a:graphicFrameLocks noGrp="1"/>
          </p:cNvGraphicFramePr>
          <p:nvPr>
            <p:extLst>
              <p:ext uri="{D42A27DB-BD31-4B8C-83A1-F6EECF244321}">
                <p14:modId xmlns:p14="http://schemas.microsoft.com/office/powerpoint/2010/main" val="3945149544"/>
              </p:ext>
            </p:extLst>
          </p:nvPr>
        </p:nvGraphicFramePr>
        <p:xfrm>
          <a:off x="0" y="-60325"/>
          <a:ext cx="12192000" cy="201171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Questions This Presentation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Will Answer:</a:t>
                      </a:r>
                      <a:endParaRPr lang="en-US" sz="54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0251" name="Picture 4">
            <a:extLst>
              <a:ext uri="{FF2B5EF4-FFF2-40B4-BE49-F238E27FC236}">
                <a16:creationId xmlns:a16="http://schemas.microsoft.com/office/drawing/2014/main" id="{84F99AEF-4BC4-4932-A6AB-8ABE2CCC9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C696EDC-C3F0-415E-9A70-BA98711C6F63}"/>
              </a:ext>
            </a:extLst>
          </p:cNvPr>
          <p:cNvSpPr txBox="1"/>
          <p:nvPr/>
        </p:nvSpPr>
        <p:spPr>
          <a:xfrm>
            <a:off x="11816178" y="6488668"/>
            <a:ext cx="284085"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310012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4E79">
            <a:alpha val="0"/>
          </a:srgbClr>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7138F7-30F7-4FE1-92DE-50BF61244A28}"/>
              </a:ext>
            </a:extLst>
          </p:cNvPr>
          <p:cNvSpPr>
            <a:spLocks noGrp="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25CA25B1-D07A-404A-9FB5-21ECA8C1718B}"/>
              </a:ext>
            </a:extLst>
          </p:cNvPr>
          <p:cNvSpPr>
            <a:spLocks noGrp="1"/>
          </p:cNvSpPr>
          <p:nvPr>
            <p:ph idx="1"/>
          </p:nvPr>
        </p:nvSpPr>
        <p:spPr/>
        <p:txBody>
          <a:bodyPr rtlCol="0">
            <a:normAutofit/>
          </a:bodyPr>
          <a:lstStyle/>
          <a:p>
            <a:pPr marL="0" indent="0" eaLnBrk="1" fontAlgn="auto" hangingPunct="1">
              <a:spcAft>
                <a:spcPts val="0"/>
              </a:spcAft>
              <a:buClr>
                <a:srgbClr val="FFC137"/>
              </a:buClr>
              <a:buFont typeface="Arial" panose="020B0604020202020204" pitchFamily="34" charset="0"/>
              <a:buNone/>
              <a:defRPr/>
            </a:pPr>
            <a:endParaRPr lang="en-US" dirty="0">
              <a:solidFill>
                <a:srgbClr val="1F4E79"/>
              </a:solidFill>
              <a:latin typeface="Arial" panose="020B0604020202020204" pitchFamily="34" charset="0"/>
              <a:cs typeface="Arial" panose="020B0604020202020204" pitchFamily="34" charset="0"/>
            </a:endParaRP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Storm Information</a:t>
            </a:r>
          </a:p>
          <a:p>
            <a:pPr lvl="1"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Fiscal Impact</a:t>
            </a: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Prioritization of Work</a:t>
            </a: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Condition of the Forest</a:t>
            </a:r>
          </a:p>
          <a:p>
            <a:pPr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Questions &amp; Feedback</a:t>
            </a:r>
          </a:p>
        </p:txBody>
      </p:sp>
      <p:sp>
        <p:nvSpPr>
          <p:cNvPr id="10244" name="Footer Placeholder 5">
            <a:extLst>
              <a:ext uri="{FF2B5EF4-FFF2-40B4-BE49-F238E27FC236}">
                <a16:creationId xmlns:a16="http://schemas.microsoft.com/office/drawing/2014/main" id="{B22DBA3C-2C6E-433E-AD88-64F4E49C82CA}"/>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3C93F3BC-9FFF-4A28-969C-3907F94D9F21}"/>
              </a:ext>
            </a:extLst>
          </p:cNvPr>
          <p:cNvGraphicFramePr>
            <a:graphicFrameLocks noGrp="1"/>
          </p:cNvGraphicFramePr>
          <p:nvPr>
            <p:extLst>
              <p:ext uri="{D42A27DB-BD31-4B8C-83A1-F6EECF244321}">
                <p14:modId xmlns:p14="http://schemas.microsoft.com/office/powerpoint/2010/main" val="3864187390"/>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Presentation Outline</a:t>
                      </a:r>
                      <a:endParaRPr lang="en-US" sz="54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0251" name="Picture 4">
            <a:extLst>
              <a:ext uri="{FF2B5EF4-FFF2-40B4-BE49-F238E27FC236}">
                <a16:creationId xmlns:a16="http://schemas.microsoft.com/office/drawing/2014/main" id="{84F99AEF-4BC4-4932-A6AB-8ABE2CCC9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11FB302-522D-4C7C-A942-9B196F15F783}"/>
              </a:ext>
            </a:extLst>
          </p:cNvPr>
          <p:cNvSpPr txBox="1"/>
          <p:nvPr/>
        </p:nvSpPr>
        <p:spPr>
          <a:xfrm>
            <a:off x="11816178" y="6488668"/>
            <a:ext cx="284085" cy="369332"/>
          </a:xfrm>
          <a:prstGeom prst="rect">
            <a:avLst/>
          </a:prstGeom>
          <a:noFill/>
        </p:spPr>
        <p:txBody>
          <a:bodyPr wrap="square" rtlCol="0">
            <a:spAutoFit/>
          </a:bodyPr>
          <a:lstStyle/>
          <a:p>
            <a:r>
              <a:rPr lang="en-US" dirty="0"/>
              <a:t>5</a:t>
            </a:r>
          </a:p>
        </p:txBody>
      </p:sp>
      <p:pic>
        <p:nvPicPr>
          <p:cNvPr id="5" name="Picture 4">
            <a:extLst>
              <a:ext uri="{FF2B5EF4-FFF2-40B4-BE49-F238E27FC236}">
                <a16:creationId xmlns:a16="http://schemas.microsoft.com/office/drawing/2014/main" id="{1D4DB079-2019-49B9-881D-D2E4DE0AF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274909" y="2317553"/>
            <a:ext cx="4710111" cy="35325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4E79">
            <a:alpha val="0"/>
          </a:srgbClr>
        </a:solid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F8FF9E8-63F1-4B13-8DC0-1E5BD987546E}"/>
              </a:ext>
            </a:extLst>
          </p:cNvPr>
          <p:cNvSpPr>
            <a:spLocks noGrp="1"/>
          </p:cNvSpPr>
          <p:nvPr>
            <p:ph type="title"/>
          </p:nvPr>
        </p:nvSpPr>
        <p:spPr>
          <a:xfrm>
            <a:off x="838200" y="365125"/>
            <a:ext cx="10515600" cy="1166813"/>
          </a:xfrm>
        </p:spPr>
        <p:txBody>
          <a:bodyPr/>
          <a:lstStyle/>
          <a:p>
            <a:pPr eaLnBrk="1" hangingPunct="1"/>
            <a:endParaRPr lang="en-US" altLang="en-US" dirty="0"/>
          </a:p>
        </p:txBody>
      </p:sp>
      <p:sp>
        <p:nvSpPr>
          <p:cNvPr id="3" name="Content Placeholder 2">
            <a:extLst>
              <a:ext uri="{FF2B5EF4-FFF2-40B4-BE49-F238E27FC236}">
                <a16:creationId xmlns:a16="http://schemas.microsoft.com/office/drawing/2014/main" id="{3A1B4F04-CAD2-4D6F-9FF2-DC5C1E30F901}"/>
              </a:ext>
            </a:extLst>
          </p:cNvPr>
          <p:cNvSpPr>
            <a:spLocks noGrp="1"/>
          </p:cNvSpPr>
          <p:nvPr>
            <p:ph idx="1"/>
          </p:nvPr>
        </p:nvSpPr>
        <p:spPr>
          <a:xfrm>
            <a:off x="419097" y="2022619"/>
            <a:ext cx="11496675" cy="5016500"/>
          </a:xfrm>
        </p:spPr>
        <p:txBody>
          <a:bodyPr rtlCol="0">
            <a:normAutofit/>
          </a:bodyPr>
          <a:lstStyle/>
          <a:p>
            <a:pPr marL="0" indent="0" eaLnBrk="1" fontAlgn="auto" hangingPunct="1">
              <a:spcAft>
                <a:spcPts val="0"/>
              </a:spcAft>
              <a:buClr>
                <a:srgbClr val="FFC137"/>
              </a:buClr>
              <a:buFont typeface="Arial" panose="020B0604020202020204" pitchFamily="34" charset="0"/>
              <a:buNone/>
              <a:defRPr/>
            </a:pPr>
            <a:endParaRPr lang="en-US" dirty="0">
              <a:solidFill>
                <a:srgbClr val="1F4E79"/>
              </a:solidFill>
              <a:latin typeface="Arial" panose="020B0604020202020204" pitchFamily="34" charset="0"/>
              <a:cs typeface="Arial" panose="020B0604020202020204" pitchFamily="34" charset="0"/>
            </a:endParaRPr>
          </a:p>
          <a:p>
            <a:pPr marL="0" indent="0" eaLnBrk="1" fontAlgn="auto" hangingPunct="1">
              <a:spcAft>
                <a:spcPts val="0"/>
              </a:spcAft>
              <a:buClr>
                <a:srgbClr val="FFC137"/>
              </a:buClr>
              <a:buNone/>
              <a:defRPr/>
            </a:pPr>
            <a:endParaRPr lang="en-US" dirty="0">
              <a:solidFill>
                <a:srgbClr val="1F4E79"/>
              </a:solidFill>
              <a:latin typeface="Arial" panose="020B0604020202020204" pitchFamily="34" charset="0"/>
              <a:cs typeface="Arial" panose="020B0604020202020204" pitchFamily="34" charset="0"/>
            </a:endParaRPr>
          </a:p>
          <a:p>
            <a:pPr marL="0" indent="0" eaLnBrk="1" fontAlgn="auto" hangingPunct="1">
              <a:spcAft>
                <a:spcPts val="0"/>
              </a:spcAft>
              <a:buClr>
                <a:srgbClr val="FFC137"/>
              </a:buClr>
              <a:buNone/>
              <a:defRPr/>
            </a:pPr>
            <a:r>
              <a:rPr lang="en-US" sz="2200" i="1" dirty="0">
                <a:solidFill>
                  <a:srgbClr val="1F4E79"/>
                </a:solidFill>
                <a:latin typeface="Arial" panose="020B0604020202020204" pitchFamily="34" charset="0"/>
                <a:cs typeface="Arial" panose="020B0604020202020204" pitchFamily="34" charset="0"/>
              </a:rPr>
              <a:t>*The above data is for March 2023 only. January storms resulted in loss of 38 trees, for a combined total of 115 trees lost in </a:t>
            </a:r>
            <a:r>
              <a:rPr lang="en-US" sz="2200" i="1">
                <a:solidFill>
                  <a:srgbClr val="1F4E79"/>
                </a:solidFill>
                <a:latin typeface="Arial" panose="020B0604020202020204" pitchFamily="34" charset="0"/>
                <a:cs typeface="Arial" panose="020B0604020202020204" pitchFamily="34" charset="0"/>
              </a:rPr>
              <a:t>2023 storms: 47+30 (in March) </a:t>
            </a:r>
            <a:r>
              <a:rPr lang="en-US" sz="2200" i="1" dirty="0">
                <a:solidFill>
                  <a:srgbClr val="1F4E79"/>
                </a:solidFill>
                <a:latin typeface="Arial" panose="020B0604020202020204" pitchFamily="34" charset="0"/>
                <a:cs typeface="Arial" panose="020B0604020202020204" pitchFamily="34" charset="0"/>
              </a:rPr>
              <a:t>+</a:t>
            </a:r>
            <a:r>
              <a:rPr lang="en-US" sz="2200" i="1">
                <a:solidFill>
                  <a:srgbClr val="1F4E79"/>
                </a:solidFill>
                <a:latin typeface="Arial" panose="020B0604020202020204" pitchFamily="34" charset="0"/>
                <a:cs typeface="Arial" panose="020B0604020202020204" pitchFamily="34" charset="0"/>
              </a:rPr>
              <a:t>38 (in </a:t>
            </a:r>
            <a:r>
              <a:rPr lang="en-US" sz="2200" i="1" dirty="0">
                <a:solidFill>
                  <a:srgbClr val="1F4E79"/>
                </a:solidFill>
                <a:latin typeface="Arial" panose="020B0604020202020204" pitchFamily="34" charset="0"/>
                <a:cs typeface="Arial" panose="020B0604020202020204" pitchFamily="34" charset="0"/>
              </a:rPr>
              <a:t>January).</a:t>
            </a:r>
          </a:p>
          <a:p>
            <a:pPr eaLnBrk="1" fontAlgn="auto" hangingPunct="1">
              <a:spcAft>
                <a:spcPts val="0"/>
              </a:spcAft>
              <a:buClr>
                <a:srgbClr val="FFC137"/>
              </a:buClr>
              <a:defRPr/>
            </a:pPr>
            <a:r>
              <a:rPr lang="en-US" b="1" u="sng" dirty="0">
                <a:solidFill>
                  <a:srgbClr val="1F4E79"/>
                </a:solidFill>
                <a:latin typeface="Arial" panose="020B0604020202020204" pitchFamily="34" charset="0"/>
                <a:cs typeface="Arial" panose="020B0604020202020204" pitchFamily="34" charset="0"/>
              </a:rPr>
              <a:t>Pending assessment: </a:t>
            </a:r>
          </a:p>
          <a:p>
            <a:pPr eaLnBrk="1" fontAlgn="auto" hangingPunct="1">
              <a:spcAft>
                <a:spcPts val="0"/>
              </a:spcAft>
              <a:buClr>
                <a:srgbClr val="FFC137"/>
              </a:buClr>
              <a:defRPr/>
            </a:pPr>
            <a:endParaRPr lang="en-US" sz="1200" b="1" u="sng" dirty="0">
              <a:solidFill>
                <a:srgbClr val="1F4E79"/>
              </a:solidFill>
              <a:latin typeface="Arial" panose="020B0604020202020204" pitchFamily="34" charset="0"/>
              <a:cs typeface="Arial" panose="020B0604020202020204" pitchFamily="34" charset="0"/>
            </a:endParaRPr>
          </a:p>
          <a:p>
            <a:pPr lvl="1" eaLnBrk="1" fontAlgn="auto" hangingPunct="1">
              <a:spcAft>
                <a:spcPts val="0"/>
              </a:spcAft>
              <a:buClr>
                <a:srgbClr val="FFC137"/>
              </a:buClr>
              <a:defRPr/>
            </a:pPr>
            <a:r>
              <a:rPr lang="en-US" sz="2600" b="1" i="1" dirty="0">
                <a:solidFill>
                  <a:srgbClr val="1F4E79"/>
                </a:solidFill>
                <a:latin typeface="Arial" panose="020B0604020202020204" pitchFamily="34" charset="0"/>
                <a:cs typeface="Arial" panose="020B0604020202020204" pitchFamily="34" charset="0"/>
              </a:rPr>
              <a:t>Of the trees that fell (or were removed):</a:t>
            </a:r>
          </a:p>
          <a:p>
            <a:pPr lvl="2" eaLnBrk="1" fontAlgn="auto" hangingPunct="1">
              <a:spcAft>
                <a:spcPts val="0"/>
              </a:spcAft>
              <a:buClr>
                <a:srgbClr val="FFC137"/>
              </a:buClr>
              <a:defRPr/>
            </a:pPr>
            <a:r>
              <a:rPr lang="en-US" sz="2600" b="1" dirty="0">
                <a:solidFill>
                  <a:srgbClr val="1F4E79"/>
                </a:solidFill>
                <a:latin typeface="Arial" panose="020B0604020202020204" pitchFamily="34" charset="0"/>
                <a:cs typeface="Arial" panose="020B0604020202020204" pitchFamily="34" charset="0"/>
              </a:rPr>
              <a:t>Which did the City already have on the removal or pruning list?</a:t>
            </a:r>
          </a:p>
          <a:p>
            <a:pPr lvl="2" eaLnBrk="1" fontAlgn="auto" hangingPunct="1">
              <a:spcAft>
                <a:spcPts val="0"/>
              </a:spcAft>
              <a:buClr>
                <a:srgbClr val="FFC137"/>
              </a:buClr>
              <a:defRPr/>
            </a:pPr>
            <a:r>
              <a:rPr lang="en-US" sz="2600" b="1" dirty="0">
                <a:solidFill>
                  <a:srgbClr val="1F4E79"/>
                </a:solidFill>
                <a:latin typeface="Arial" panose="020B0604020202020204" pitchFamily="34" charset="0"/>
                <a:cs typeface="Arial" panose="020B0604020202020204" pitchFamily="34" charset="0"/>
              </a:rPr>
              <a:t>Which Priority Category (Low, Medium, High) were each given? </a:t>
            </a:r>
          </a:p>
          <a:p>
            <a:pPr lvl="2" eaLnBrk="1" fontAlgn="auto" hangingPunct="1">
              <a:spcAft>
                <a:spcPts val="0"/>
              </a:spcAft>
              <a:buClr>
                <a:srgbClr val="FFC137"/>
              </a:buClr>
              <a:defRPr/>
            </a:pPr>
            <a:r>
              <a:rPr lang="en-US" sz="2600" b="1" dirty="0">
                <a:solidFill>
                  <a:srgbClr val="1F4E79"/>
                </a:solidFill>
                <a:latin typeface="Arial" panose="020B0604020202020204" pitchFamily="34" charset="0"/>
                <a:cs typeface="Arial" panose="020B0604020202020204" pitchFamily="34" charset="0"/>
              </a:rPr>
              <a:t>Which were healthy? </a:t>
            </a:r>
          </a:p>
          <a:p>
            <a:pPr lvl="2" eaLnBrk="1" fontAlgn="auto" hangingPunct="1">
              <a:spcAft>
                <a:spcPts val="0"/>
              </a:spcAft>
              <a:buClr>
                <a:srgbClr val="FFC137"/>
              </a:buClr>
              <a:defRPr/>
            </a:pPr>
            <a:r>
              <a:rPr lang="en-US" sz="2600" b="1" dirty="0">
                <a:solidFill>
                  <a:srgbClr val="1F4E79"/>
                </a:solidFill>
                <a:latin typeface="Arial" panose="020B0604020202020204" pitchFamily="34" charset="0"/>
                <a:cs typeface="Arial" panose="020B0604020202020204" pitchFamily="34" charset="0"/>
              </a:rPr>
              <a:t>What types of soil were the fallen/removed trees grown in?</a:t>
            </a:r>
          </a:p>
        </p:txBody>
      </p:sp>
      <p:graphicFrame>
        <p:nvGraphicFramePr>
          <p:cNvPr id="4" name="Table 3">
            <a:extLst>
              <a:ext uri="{FF2B5EF4-FFF2-40B4-BE49-F238E27FC236}">
                <a16:creationId xmlns:a16="http://schemas.microsoft.com/office/drawing/2014/main" id="{D67E0E59-086B-4FFB-8CF5-56DB6281BD83}"/>
              </a:ext>
            </a:extLst>
          </p:cNvPr>
          <p:cNvGraphicFramePr>
            <a:graphicFrameLocks noGrp="1"/>
          </p:cNvGraphicFramePr>
          <p:nvPr>
            <p:extLst>
              <p:ext uri="{D42A27DB-BD31-4B8C-83A1-F6EECF244321}">
                <p14:modId xmlns:p14="http://schemas.microsoft.com/office/powerpoint/2010/main" val="2213412791"/>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Storm Data </a:t>
                      </a:r>
                      <a:r>
                        <a:rPr lang="en-US" sz="4000" b="0" dirty="0">
                          <a:solidFill>
                            <a:srgbClr val="FFC137"/>
                          </a:solidFill>
                          <a:latin typeface="Arial" panose="020B0604020202020204" pitchFamily="34" charset="0"/>
                          <a:ea typeface="Verdana" panose="020B0604030504040204" pitchFamily="34" charset="0"/>
                          <a:cs typeface="Arial" panose="020B0604020202020204" pitchFamily="34" charset="0"/>
                        </a:rPr>
                        <a:t>(March ’23)</a:t>
                      </a:r>
                      <a:endParaRPr lang="en-US" sz="40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2299" name="Picture 4">
            <a:extLst>
              <a:ext uri="{FF2B5EF4-FFF2-40B4-BE49-F238E27FC236}">
                <a16:creationId xmlns:a16="http://schemas.microsoft.com/office/drawing/2014/main" id="{7A1FEB7F-50AF-4166-BABB-7AB105F015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8D49E84-28A4-4FAA-AFC5-F893172A1E04}"/>
              </a:ext>
            </a:extLst>
          </p:cNvPr>
          <p:cNvSpPr txBox="1"/>
          <p:nvPr/>
        </p:nvSpPr>
        <p:spPr>
          <a:xfrm>
            <a:off x="11816178" y="6488668"/>
            <a:ext cx="284085" cy="369332"/>
          </a:xfrm>
          <a:prstGeom prst="rect">
            <a:avLst/>
          </a:prstGeom>
          <a:noFill/>
        </p:spPr>
        <p:txBody>
          <a:bodyPr wrap="square" rtlCol="0">
            <a:spAutoFit/>
          </a:bodyPr>
          <a:lstStyle/>
          <a:p>
            <a:r>
              <a:rPr lang="en-US" dirty="0"/>
              <a:t>6</a:t>
            </a:r>
          </a:p>
        </p:txBody>
      </p:sp>
      <p:pic>
        <p:nvPicPr>
          <p:cNvPr id="6" name="Picture 5">
            <a:extLst>
              <a:ext uri="{FF2B5EF4-FFF2-40B4-BE49-F238E27FC236}">
                <a16:creationId xmlns:a16="http://schemas.microsoft.com/office/drawing/2014/main" id="{AC5989C8-A5E8-4E11-8322-7C08DB85134A}"/>
              </a:ext>
            </a:extLst>
          </p:cNvPr>
          <p:cNvPicPr>
            <a:picLocks noChangeAspect="1"/>
          </p:cNvPicPr>
          <p:nvPr/>
        </p:nvPicPr>
        <p:blipFill>
          <a:blip r:embed="rId4"/>
          <a:stretch>
            <a:fillRect/>
          </a:stretch>
        </p:blipFill>
        <p:spPr>
          <a:xfrm>
            <a:off x="2339632" y="1610265"/>
            <a:ext cx="7512735" cy="14156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F8FF9E8-63F1-4B13-8DC0-1E5BD987546E}"/>
              </a:ext>
            </a:extLst>
          </p:cNvPr>
          <p:cNvSpPr>
            <a:spLocks noGrp="1"/>
          </p:cNvSpPr>
          <p:nvPr>
            <p:ph type="title"/>
          </p:nvPr>
        </p:nvSpPr>
        <p:spPr>
          <a:xfrm>
            <a:off x="838200" y="365125"/>
            <a:ext cx="10515600" cy="1166813"/>
          </a:xfrm>
        </p:spPr>
        <p:txBody>
          <a:bodyPr/>
          <a:lstStyle/>
          <a:p>
            <a:pPr eaLnBrk="1" hangingPunct="1"/>
            <a:endParaRPr lang="en-US" altLang="en-US" dirty="0"/>
          </a:p>
        </p:txBody>
      </p:sp>
      <p:pic>
        <p:nvPicPr>
          <p:cNvPr id="2" name="Content Placeholder 1">
            <a:extLst>
              <a:ext uri="{FF2B5EF4-FFF2-40B4-BE49-F238E27FC236}">
                <a16:creationId xmlns:a16="http://schemas.microsoft.com/office/drawing/2014/main" id="{CD20BA71-44F0-47F9-BA95-5871103F862B}"/>
              </a:ext>
            </a:extLst>
          </p:cNvPr>
          <p:cNvPicPr>
            <a:picLocks noGrp="1" noChangeAspect="1"/>
          </p:cNvPicPr>
          <p:nvPr>
            <p:ph idx="1"/>
          </p:nvPr>
        </p:nvPicPr>
        <p:blipFill>
          <a:blip r:embed="rId3"/>
          <a:stretch>
            <a:fillRect/>
          </a:stretch>
        </p:blipFill>
        <p:spPr>
          <a:xfrm>
            <a:off x="7037958" y="1968633"/>
            <a:ext cx="3848100" cy="4768524"/>
          </a:xfrm>
          <a:prstGeom prst="rect">
            <a:avLst/>
          </a:prstGeom>
        </p:spPr>
      </p:pic>
      <p:sp>
        <p:nvSpPr>
          <p:cNvPr id="12292" name="Footer Placeholder 5">
            <a:extLst>
              <a:ext uri="{FF2B5EF4-FFF2-40B4-BE49-F238E27FC236}">
                <a16:creationId xmlns:a16="http://schemas.microsoft.com/office/drawing/2014/main" id="{16DD9CB9-F4B8-4791-B2A7-FD283D9733C0}"/>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D67E0E59-086B-4FFB-8CF5-56DB6281BD83}"/>
              </a:ext>
            </a:extLst>
          </p:cNvPr>
          <p:cNvGraphicFramePr>
            <a:graphicFrameLocks noGrp="1"/>
          </p:cNvGraphicFramePr>
          <p:nvPr>
            <p:extLst>
              <p:ext uri="{D42A27DB-BD31-4B8C-83A1-F6EECF244321}">
                <p14:modId xmlns:p14="http://schemas.microsoft.com/office/powerpoint/2010/main" val="3280527560"/>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Storm Data </a:t>
                      </a:r>
                      <a:r>
                        <a:rPr lang="en-US" sz="4000" b="0" dirty="0">
                          <a:solidFill>
                            <a:srgbClr val="FFC137"/>
                          </a:solidFill>
                          <a:latin typeface="Arial" panose="020B0604020202020204" pitchFamily="34" charset="0"/>
                          <a:ea typeface="Verdana" panose="020B0604030504040204" pitchFamily="34" charset="0"/>
                          <a:cs typeface="Arial" panose="020B0604020202020204" pitchFamily="34" charset="0"/>
                        </a:rPr>
                        <a:t>(March ’23 cont’d)</a:t>
                      </a:r>
                      <a:endParaRPr lang="en-US" sz="40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2299" name="Picture 4">
            <a:extLst>
              <a:ext uri="{FF2B5EF4-FFF2-40B4-BE49-F238E27FC236}">
                <a16:creationId xmlns:a16="http://schemas.microsoft.com/office/drawing/2014/main" id="{7A1FEB7F-50AF-4166-BABB-7AB105F015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7DB3339-E112-431C-A77A-8BCA74AAFB85}"/>
              </a:ext>
            </a:extLst>
          </p:cNvPr>
          <p:cNvPicPr>
            <a:picLocks noChangeAspect="1"/>
          </p:cNvPicPr>
          <p:nvPr/>
        </p:nvPicPr>
        <p:blipFill>
          <a:blip r:embed="rId5"/>
          <a:stretch>
            <a:fillRect/>
          </a:stretch>
        </p:blipFill>
        <p:spPr>
          <a:xfrm>
            <a:off x="1374775" y="1988140"/>
            <a:ext cx="3543605" cy="4742860"/>
          </a:xfrm>
          <a:prstGeom prst="rect">
            <a:avLst/>
          </a:prstGeom>
        </p:spPr>
      </p:pic>
      <p:sp>
        <p:nvSpPr>
          <p:cNvPr id="8" name="TextBox 7">
            <a:extLst>
              <a:ext uri="{FF2B5EF4-FFF2-40B4-BE49-F238E27FC236}">
                <a16:creationId xmlns:a16="http://schemas.microsoft.com/office/drawing/2014/main" id="{388BAC74-1B2C-4339-9EE1-D2344BDE5086}"/>
              </a:ext>
            </a:extLst>
          </p:cNvPr>
          <p:cNvSpPr txBox="1"/>
          <p:nvPr/>
        </p:nvSpPr>
        <p:spPr>
          <a:xfrm>
            <a:off x="8253274" y="1585397"/>
            <a:ext cx="1274708" cy="369332"/>
          </a:xfrm>
          <a:prstGeom prst="rect">
            <a:avLst/>
          </a:prstGeom>
          <a:noFill/>
        </p:spPr>
        <p:txBody>
          <a:bodyPr wrap="none" rtlCol="0">
            <a:spAutoFit/>
          </a:bodyPr>
          <a:lstStyle/>
          <a:p>
            <a:r>
              <a:rPr lang="en-US" u="sng" dirty="0"/>
              <a:t>Soil Layer:</a:t>
            </a:r>
          </a:p>
        </p:txBody>
      </p:sp>
      <p:sp>
        <p:nvSpPr>
          <p:cNvPr id="12" name="TextBox 11">
            <a:extLst>
              <a:ext uri="{FF2B5EF4-FFF2-40B4-BE49-F238E27FC236}">
                <a16:creationId xmlns:a16="http://schemas.microsoft.com/office/drawing/2014/main" id="{A9FB29FD-E5F6-4457-90B1-A1A800590ED6}"/>
              </a:ext>
            </a:extLst>
          </p:cNvPr>
          <p:cNvSpPr txBox="1"/>
          <p:nvPr/>
        </p:nvSpPr>
        <p:spPr>
          <a:xfrm>
            <a:off x="2560519" y="1601734"/>
            <a:ext cx="1172116" cy="369332"/>
          </a:xfrm>
          <a:prstGeom prst="rect">
            <a:avLst/>
          </a:prstGeom>
          <a:noFill/>
        </p:spPr>
        <p:txBody>
          <a:bodyPr wrap="none" rtlCol="0">
            <a:spAutoFit/>
          </a:bodyPr>
          <a:lstStyle/>
          <a:p>
            <a:r>
              <a:rPr lang="en-US" u="sng" dirty="0"/>
              <a:t>Incidents:</a:t>
            </a:r>
          </a:p>
        </p:txBody>
      </p:sp>
      <p:sp>
        <p:nvSpPr>
          <p:cNvPr id="10" name="TextBox 9">
            <a:extLst>
              <a:ext uri="{FF2B5EF4-FFF2-40B4-BE49-F238E27FC236}">
                <a16:creationId xmlns:a16="http://schemas.microsoft.com/office/drawing/2014/main" id="{261D9FC1-45D6-49DD-B908-0F88A224C6DD}"/>
              </a:ext>
            </a:extLst>
          </p:cNvPr>
          <p:cNvSpPr txBox="1"/>
          <p:nvPr/>
        </p:nvSpPr>
        <p:spPr>
          <a:xfrm>
            <a:off x="11816178" y="6488668"/>
            <a:ext cx="284085"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219576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4E79">
            <a:alpha val="0"/>
          </a:srgbClr>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99CDA44-8F2A-44E3-A026-D98AFFF18F4C}"/>
              </a:ext>
            </a:extLst>
          </p:cNvPr>
          <p:cNvSpPr>
            <a:spLocks noGrp="1"/>
          </p:cNvSpPr>
          <p:nvPr>
            <p:ph type="title"/>
          </p:nvPr>
        </p:nvSpPr>
        <p:spPr>
          <a:xfrm>
            <a:off x="838200" y="365126"/>
            <a:ext cx="10515600" cy="979488"/>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4AD6ED48-C6C7-4C58-A540-EADB6D5851B6}"/>
              </a:ext>
            </a:extLst>
          </p:cNvPr>
          <p:cNvSpPr>
            <a:spLocks noGrp="1"/>
          </p:cNvSpPr>
          <p:nvPr>
            <p:ph idx="1"/>
          </p:nvPr>
        </p:nvSpPr>
        <p:spPr>
          <a:xfrm>
            <a:off x="838200" y="1460500"/>
            <a:ext cx="10515600" cy="4351338"/>
          </a:xfrm>
        </p:spPr>
        <p:txBody>
          <a:bodyPr rtlCol="0">
            <a:normAutofit/>
          </a:bodyPr>
          <a:lstStyle/>
          <a:p>
            <a:pPr lvl="1"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3 crews of 3 Public Works staff in the field</a:t>
            </a:r>
          </a:p>
          <a:p>
            <a:pPr lvl="1"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9 City Hall staff assisting</a:t>
            </a:r>
          </a:p>
          <a:p>
            <a:pPr lvl="1" eaLnBrk="1" fontAlgn="auto" hangingPunct="1">
              <a:spcAft>
                <a:spcPts val="0"/>
              </a:spcAft>
              <a:buClr>
                <a:srgbClr val="FFC137"/>
              </a:buClr>
              <a:defRPr/>
            </a:pPr>
            <a:r>
              <a:rPr lang="en-US" b="1" dirty="0">
                <a:solidFill>
                  <a:srgbClr val="1F4E79"/>
                </a:solidFill>
                <a:latin typeface="Arial" panose="020B0604020202020204" pitchFamily="34" charset="0"/>
                <a:cs typeface="Arial" panose="020B0604020202020204" pitchFamily="34" charset="0"/>
              </a:rPr>
              <a:t>4 Public Works personnel receiving calls (831-620-2070)</a:t>
            </a:r>
          </a:p>
          <a:p>
            <a:pPr marL="457200" lvl="1" indent="0" eaLnBrk="1" fontAlgn="auto" hangingPunct="1">
              <a:spcAft>
                <a:spcPts val="0"/>
              </a:spcAft>
              <a:buClr>
                <a:srgbClr val="FFC137"/>
              </a:buClr>
              <a:buNone/>
              <a:defRPr/>
            </a:pPr>
            <a:endParaRPr lang="en-US" dirty="0">
              <a:solidFill>
                <a:srgbClr val="1F4E79"/>
              </a:solidFill>
              <a:latin typeface="Arial" panose="020B0604020202020204" pitchFamily="34" charset="0"/>
              <a:cs typeface="Arial" panose="020B0604020202020204" pitchFamily="34" charset="0"/>
            </a:endParaRPr>
          </a:p>
          <a:p>
            <a:pPr lvl="1" eaLnBrk="1" fontAlgn="auto" hangingPunct="1">
              <a:spcAft>
                <a:spcPts val="0"/>
              </a:spcAft>
              <a:buClr>
                <a:srgbClr val="FFC137"/>
              </a:buClr>
              <a:defRPr/>
            </a:pPr>
            <a:endParaRPr lang="en-US" dirty="0">
              <a:solidFill>
                <a:srgbClr val="1F4E79"/>
              </a:solidFill>
              <a:latin typeface="Arial" panose="020B0604020202020204" pitchFamily="34" charset="0"/>
              <a:cs typeface="Arial" panose="020B0604020202020204" pitchFamily="34" charset="0"/>
            </a:endParaRPr>
          </a:p>
        </p:txBody>
      </p:sp>
      <p:sp>
        <p:nvSpPr>
          <p:cNvPr id="14340" name="Footer Placeholder 5">
            <a:extLst>
              <a:ext uri="{FF2B5EF4-FFF2-40B4-BE49-F238E27FC236}">
                <a16:creationId xmlns:a16="http://schemas.microsoft.com/office/drawing/2014/main" id="{43EA8B4E-D5A7-439B-91C3-7FFEB6926A42}"/>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0CDC8916-2618-4369-8FA5-D2ECA6FF9671}"/>
              </a:ext>
            </a:extLst>
          </p:cNvPr>
          <p:cNvGraphicFramePr>
            <a:graphicFrameLocks noGrp="1"/>
          </p:cNvGraphicFramePr>
          <p:nvPr>
            <p:extLst>
              <p:ext uri="{D42A27DB-BD31-4B8C-83A1-F6EECF244321}">
                <p14:modId xmlns:p14="http://schemas.microsoft.com/office/powerpoint/2010/main" val="3983337083"/>
              </p:ext>
            </p:extLst>
          </p:nvPr>
        </p:nvGraphicFramePr>
        <p:xfrm>
          <a:off x="0" y="-60325"/>
          <a:ext cx="12192000" cy="140493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404938">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3200" baseline="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Storm Management</a:t>
                      </a:r>
                      <a:endParaRPr lang="en-US" sz="54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4347" name="Picture 4">
            <a:extLst>
              <a:ext uri="{FF2B5EF4-FFF2-40B4-BE49-F238E27FC236}">
                <a16:creationId xmlns:a16="http://schemas.microsoft.com/office/drawing/2014/main" id="{B5293258-51A6-4190-9D3D-9009F5932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9600686-6C98-4049-95D3-CE7DD38A013C}"/>
              </a:ext>
            </a:extLst>
          </p:cNvPr>
          <p:cNvSpPr txBox="1"/>
          <p:nvPr/>
        </p:nvSpPr>
        <p:spPr>
          <a:xfrm>
            <a:off x="11816178" y="6488668"/>
            <a:ext cx="284085" cy="646331"/>
          </a:xfrm>
          <a:prstGeom prst="rect">
            <a:avLst/>
          </a:prstGeom>
          <a:noFill/>
        </p:spPr>
        <p:txBody>
          <a:bodyPr wrap="square" rtlCol="0">
            <a:spAutoFit/>
          </a:bodyPr>
          <a:lstStyle/>
          <a:p>
            <a:r>
              <a:rPr lang="en-US" dirty="0"/>
              <a:t>18</a:t>
            </a:r>
          </a:p>
        </p:txBody>
      </p:sp>
      <p:pic>
        <p:nvPicPr>
          <p:cNvPr id="5" name="Picture 4">
            <a:extLst>
              <a:ext uri="{FF2B5EF4-FFF2-40B4-BE49-F238E27FC236}">
                <a16:creationId xmlns:a16="http://schemas.microsoft.com/office/drawing/2014/main" id="{0972D609-CD44-4E96-A0C2-963900F0E33B}"/>
              </a:ext>
            </a:extLst>
          </p:cNvPr>
          <p:cNvPicPr>
            <a:picLocks noChangeAspect="1"/>
          </p:cNvPicPr>
          <p:nvPr/>
        </p:nvPicPr>
        <p:blipFill>
          <a:blip r:embed="rId4"/>
          <a:stretch>
            <a:fillRect/>
          </a:stretch>
        </p:blipFill>
        <p:spPr>
          <a:xfrm>
            <a:off x="1374775" y="2742736"/>
            <a:ext cx="8488316" cy="38813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7138F7-30F7-4FE1-92DE-50BF61244A28}"/>
              </a:ext>
            </a:extLst>
          </p:cNvPr>
          <p:cNvSpPr>
            <a:spLocks noGrp="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25CA25B1-D07A-404A-9FB5-21ECA8C1718B}"/>
              </a:ext>
            </a:extLst>
          </p:cNvPr>
          <p:cNvSpPr>
            <a:spLocks noGrp="1"/>
          </p:cNvSpPr>
          <p:nvPr>
            <p:ph idx="1"/>
          </p:nvPr>
        </p:nvSpPr>
        <p:spPr>
          <a:xfrm>
            <a:off x="514927" y="1863378"/>
            <a:ext cx="10515600" cy="4351338"/>
          </a:xfrm>
        </p:spPr>
        <p:txBody>
          <a:bodyPr rtlCol="0">
            <a:normAutofit lnSpcReduction="10000"/>
          </a:bodyPr>
          <a:lstStyle/>
          <a:p>
            <a:pPr marL="0" indent="0" eaLnBrk="1" fontAlgn="auto" hangingPunct="1">
              <a:spcAft>
                <a:spcPts val="0"/>
              </a:spcAft>
              <a:buClr>
                <a:srgbClr val="FFC137"/>
              </a:buClr>
              <a:buFont typeface="Arial" panose="020B0604020202020204" pitchFamily="34" charset="0"/>
              <a:buNone/>
              <a:defRPr/>
            </a:pPr>
            <a:endParaRPr lang="en-US" dirty="0">
              <a:solidFill>
                <a:srgbClr val="1F4E79"/>
              </a:solidFill>
              <a:latin typeface="Arial" panose="020B0604020202020204" pitchFamily="34" charset="0"/>
              <a:cs typeface="Arial" panose="020B0604020202020204" pitchFamily="34" charset="0"/>
            </a:endParaRPr>
          </a:p>
          <a:p>
            <a:pPr marL="0" indent="0" eaLnBrk="1" fontAlgn="auto" hangingPunct="1">
              <a:spcAft>
                <a:spcPts val="0"/>
              </a:spcAft>
              <a:buClr>
                <a:srgbClr val="FFC137"/>
              </a:buClr>
              <a:buNone/>
              <a:defRPr/>
            </a:pPr>
            <a:r>
              <a:rPr lang="en-US" b="1" u="sng" dirty="0">
                <a:solidFill>
                  <a:srgbClr val="1F4E79"/>
                </a:solidFill>
                <a:latin typeface="Arial" panose="020B0604020202020204" pitchFamily="34" charset="0"/>
                <a:cs typeface="Arial" panose="020B0604020202020204" pitchFamily="34" charset="0"/>
              </a:rPr>
              <a:t>Prioritization of Storm Response: </a:t>
            </a:r>
          </a:p>
          <a:p>
            <a:pPr marL="0" indent="0" eaLnBrk="1" fontAlgn="auto" hangingPunct="1">
              <a:spcAft>
                <a:spcPts val="0"/>
              </a:spcAft>
              <a:buClr>
                <a:srgbClr val="FFC137"/>
              </a:buClr>
              <a:buNone/>
              <a:defRPr/>
            </a:pPr>
            <a:endParaRPr lang="en-US" u="sng" dirty="0">
              <a:solidFill>
                <a:srgbClr val="1F4E79"/>
              </a:solidFill>
              <a:latin typeface="Arial" panose="020B0604020202020204" pitchFamily="34" charset="0"/>
              <a:cs typeface="Arial" panose="020B0604020202020204" pitchFamily="34" charset="0"/>
            </a:endParaRPr>
          </a:p>
          <a:p>
            <a:pPr lvl="1" eaLnBrk="1" fontAlgn="auto" hangingPunct="1">
              <a:spcAft>
                <a:spcPts val="0"/>
              </a:spcAft>
              <a:buClr>
                <a:srgbClr val="FFC137"/>
              </a:buClr>
              <a:defRPr/>
            </a:pPr>
            <a:r>
              <a:rPr lang="en-US" b="1" dirty="0">
                <a:solidFill>
                  <a:srgbClr val="FF0000"/>
                </a:solidFill>
                <a:latin typeface="Arial" panose="020B0604020202020204" pitchFamily="34" charset="0"/>
                <a:cs typeface="Arial" panose="020B0604020202020204" pitchFamily="34" charset="0"/>
              </a:rPr>
              <a:t>Fallen trees &amp; power lines</a:t>
            </a:r>
          </a:p>
          <a:p>
            <a:pPr lvl="1" eaLnBrk="1" fontAlgn="auto" hangingPunct="1">
              <a:spcAft>
                <a:spcPts val="0"/>
              </a:spcAft>
              <a:buClr>
                <a:srgbClr val="FFC137"/>
              </a:buClr>
              <a:defRPr/>
            </a:pPr>
            <a:r>
              <a:rPr lang="en-US" b="1" dirty="0">
                <a:solidFill>
                  <a:srgbClr val="FF0000"/>
                </a:solidFill>
                <a:latin typeface="Arial" panose="020B0604020202020204" pitchFamily="34" charset="0"/>
                <a:cs typeface="Arial" panose="020B0604020202020204" pitchFamily="34" charset="0"/>
              </a:rPr>
              <a:t>Actively Uprooting</a:t>
            </a:r>
          </a:p>
          <a:p>
            <a:pPr marL="457200" lvl="1" indent="0" eaLnBrk="1" fontAlgn="auto" hangingPunct="1">
              <a:spcAft>
                <a:spcPts val="0"/>
              </a:spcAft>
              <a:buClr>
                <a:srgbClr val="FFC137"/>
              </a:buClr>
              <a:buNone/>
              <a:defRPr/>
            </a:pPr>
            <a:endParaRPr lang="en-US" b="1" dirty="0">
              <a:solidFill>
                <a:srgbClr val="FF0000"/>
              </a:solidFill>
              <a:latin typeface="Arial" panose="020B0604020202020204" pitchFamily="34" charset="0"/>
              <a:cs typeface="Arial" panose="020B0604020202020204" pitchFamily="34" charset="0"/>
            </a:endParaRPr>
          </a:p>
          <a:p>
            <a:pPr lvl="1" eaLnBrk="1" fontAlgn="auto" hangingPunct="1">
              <a:spcAft>
                <a:spcPts val="0"/>
              </a:spcAft>
              <a:buClr>
                <a:srgbClr val="FFC137"/>
              </a:buClr>
              <a:defRPr/>
            </a:pPr>
            <a:r>
              <a:rPr lang="en-US" b="1" dirty="0">
                <a:solidFill>
                  <a:schemeClr val="accent2"/>
                </a:solidFill>
                <a:latin typeface="Arial" panose="020B0604020202020204" pitchFamily="34" charset="0"/>
                <a:cs typeface="Arial" panose="020B0604020202020204" pitchFamily="34" charset="0"/>
              </a:rPr>
              <a:t>Hanging limbs over streets &amp; walkways </a:t>
            </a:r>
          </a:p>
          <a:p>
            <a:pPr lvl="1" eaLnBrk="1" fontAlgn="auto" hangingPunct="1">
              <a:spcAft>
                <a:spcPts val="0"/>
              </a:spcAft>
              <a:buClr>
                <a:srgbClr val="FFC137"/>
              </a:buClr>
              <a:defRPr/>
            </a:pPr>
            <a:r>
              <a:rPr lang="en-US" b="1" dirty="0">
                <a:solidFill>
                  <a:schemeClr val="accent2"/>
                </a:solidFill>
                <a:latin typeface="Arial" panose="020B0604020202020204" pitchFamily="34" charset="0"/>
                <a:cs typeface="Arial" panose="020B0604020202020204" pitchFamily="34" charset="0"/>
              </a:rPr>
              <a:t>Abnormal Leaning</a:t>
            </a:r>
          </a:p>
          <a:p>
            <a:pPr marL="457200" lvl="1" indent="0" eaLnBrk="1" fontAlgn="auto" hangingPunct="1">
              <a:spcAft>
                <a:spcPts val="0"/>
              </a:spcAft>
              <a:buClr>
                <a:srgbClr val="FFC137"/>
              </a:buClr>
              <a:buNone/>
              <a:defRPr/>
            </a:pPr>
            <a:endParaRPr lang="en-US" b="1" dirty="0">
              <a:solidFill>
                <a:schemeClr val="accent2"/>
              </a:solidFill>
              <a:latin typeface="Arial" panose="020B0604020202020204" pitchFamily="34" charset="0"/>
              <a:cs typeface="Arial" panose="020B0604020202020204" pitchFamily="34" charset="0"/>
            </a:endParaRPr>
          </a:p>
          <a:p>
            <a:pPr lvl="1" eaLnBrk="1" fontAlgn="auto" hangingPunct="1">
              <a:spcAft>
                <a:spcPts val="0"/>
              </a:spcAft>
              <a:buClr>
                <a:srgbClr val="FFC137"/>
              </a:buClr>
              <a:defRPr/>
            </a:pPr>
            <a:r>
              <a:rPr lang="en-US" b="1" dirty="0">
                <a:solidFill>
                  <a:schemeClr val="accent6"/>
                </a:solidFill>
                <a:latin typeface="Arial" panose="020B0604020202020204" pitchFamily="34" charset="0"/>
                <a:cs typeface="Arial" panose="020B0604020202020204" pitchFamily="34" charset="0"/>
              </a:rPr>
              <a:t>Non-Threatening Hanging Limbs</a:t>
            </a:r>
          </a:p>
          <a:p>
            <a:pPr lvl="1" eaLnBrk="1" fontAlgn="auto" hangingPunct="1">
              <a:spcAft>
                <a:spcPts val="0"/>
              </a:spcAft>
              <a:buClr>
                <a:srgbClr val="FFC137"/>
              </a:buClr>
              <a:defRPr/>
            </a:pPr>
            <a:r>
              <a:rPr lang="en-US" b="1" dirty="0">
                <a:solidFill>
                  <a:schemeClr val="accent6"/>
                </a:solidFill>
                <a:latin typeface="Arial" panose="020B0604020202020204" pitchFamily="34" charset="0"/>
                <a:cs typeface="Arial" panose="020B0604020202020204" pitchFamily="34" charset="0"/>
              </a:rPr>
              <a:t>Debris Removal</a:t>
            </a:r>
          </a:p>
        </p:txBody>
      </p:sp>
      <p:sp>
        <p:nvSpPr>
          <p:cNvPr id="10244" name="Footer Placeholder 5">
            <a:extLst>
              <a:ext uri="{FF2B5EF4-FFF2-40B4-BE49-F238E27FC236}">
                <a16:creationId xmlns:a16="http://schemas.microsoft.com/office/drawing/2014/main" id="{B22DBA3C-2C6E-433E-AD88-64F4E49C82CA}"/>
              </a:ext>
            </a:extLst>
          </p:cNvPr>
          <p:cNvSpPr>
            <a:spLocks noGrp="1"/>
          </p:cNvSpPr>
          <p:nvPr>
            <p:ph type="ftr" sz="quarter" idx="11"/>
          </p:nvPr>
        </p:nvSpPr>
        <p:spPr bwMode="auto">
          <a:xfrm>
            <a:off x="7900988" y="647700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600" b="1">
                <a:solidFill>
                  <a:schemeClr val="bg1"/>
                </a:solidFill>
                <a:latin typeface="Arial" panose="020B0604020202020204" pitchFamily="34" charset="0"/>
                <a:cs typeface="Arial" panose="020B0604020202020204" pitchFamily="34" charset="0"/>
              </a:rPr>
              <a:t>CITY OF CARMEL-BY-THE-SEA</a:t>
            </a:r>
          </a:p>
        </p:txBody>
      </p:sp>
      <p:graphicFrame>
        <p:nvGraphicFramePr>
          <p:cNvPr id="4" name="Table 3">
            <a:extLst>
              <a:ext uri="{FF2B5EF4-FFF2-40B4-BE49-F238E27FC236}">
                <a16:creationId xmlns:a16="http://schemas.microsoft.com/office/drawing/2014/main" id="{3C93F3BC-9FFF-4A28-969C-3907F94D9F21}"/>
              </a:ext>
            </a:extLst>
          </p:cNvPr>
          <p:cNvGraphicFramePr>
            <a:graphicFrameLocks noGrp="1"/>
          </p:cNvGraphicFramePr>
          <p:nvPr>
            <p:extLst>
              <p:ext uri="{D42A27DB-BD31-4B8C-83A1-F6EECF244321}">
                <p14:modId xmlns:p14="http://schemas.microsoft.com/office/powerpoint/2010/main" val="2265621043"/>
              </p:ext>
            </p:extLst>
          </p:nvPr>
        </p:nvGraphicFramePr>
        <p:xfrm>
          <a:off x="0" y="-60325"/>
          <a:ext cx="12192000" cy="1593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850">
                <a:tc>
                  <a:txBody>
                    <a:bodyPr/>
                    <a:lstStyle/>
                    <a:p>
                      <a:r>
                        <a:rPr lang="en-US" sz="1800"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latin typeface="Arial" panose="020B0604020202020204" pitchFamily="34" charset="0"/>
                          <a:ea typeface="Verdana" panose="020B0604030504040204" pitchFamily="34" charset="0"/>
                          <a:cs typeface="Arial" panose="020B0604020202020204" pitchFamily="34" charset="0"/>
                        </a:rPr>
                        <a:t>Storm Management (cont’d)</a:t>
                      </a:r>
                      <a:endParaRPr lang="en-US" sz="5400" b="0" dirty="0">
                        <a:solidFill>
                          <a:srgbClr val="FFC137"/>
                        </a:solidFill>
                        <a:latin typeface="Arial" panose="020B0604020202020204" pitchFamily="34" charset="0"/>
                        <a:cs typeface="Arial" panose="020B0604020202020204" pitchFamily="34" charset="0"/>
                      </a:endParaRPr>
                    </a:p>
                  </a:txBody>
                  <a:tcPr marT="45739" marB="45739">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10251" name="Picture 4">
            <a:extLst>
              <a:ext uri="{FF2B5EF4-FFF2-40B4-BE49-F238E27FC236}">
                <a16:creationId xmlns:a16="http://schemas.microsoft.com/office/drawing/2014/main" id="{84F99AEF-4BC4-4932-A6AB-8ABE2CCC9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27000"/>
            <a:ext cx="12255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679151E-CAFA-4297-8454-78AA7D889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057808" y="2240202"/>
            <a:ext cx="5066437" cy="3799828"/>
          </a:xfrm>
          <a:prstGeom prst="rect">
            <a:avLst/>
          </a:prstGeom>
        </p:spPr>
      </p:pic>
      <p:sp>
        <p:nvSpPr>
          <p:cNvPr id="8" name="TextBox 7">
            <a:extLst>
              <a:ext uri="{FF2B5EF4-FFF2-40B4-BE49-F238E27FC236}">
                <a16:creationId xmlns:a16="http://schemas.microsoft.com/office/drawing/2014/main" id="{61FBD870-6C93-4FA5-BEF8-A5202637474E}"/>
              </a:ext>
            </a:extLst>
          </p:cNvPr>
          <p:cNvSpPr txBox="1"/>
          <p:nvPr/>
        </p:nvSpPr>
        <p:spPr>
          <a:xfrm>
            <a:off x="11816178" y="6488668"/>
            <a:ext cx="284085" cy="369332"/>
          </a:xfrm>
          <a:prstGeom prst="rect">
            <a:avLst/>
          </a:prstGeom>
          <a:noFill/>
        </p:spPr>
        <p:txBody>
          <a:bodyPr wrap="square" rtlCol="0">
            <a:spAutoFit/>
          </a:bodyPr>
          <a:lstStyle/>
          <a:p>
            <a:r>
              <a:rPr lang="en-US" dirty="0"/>
              <a:t>9</a:t>
            </a:r>
          </a:p>
        </p:txBody>
      </p:sp>
      <p:cxnSp>
        <p:nvCxnSpPr>
          <p:cNvPr id="6" name="Straight Connector 5">
            <a:extLst>
              <a:ext uri="{FF2B5EF4-FFF2-40B4-BE49-F238E27FC236}">
                <a16:creationId xmlns:a16="http://schemas.microsoft.com/office/drawing/2014/main" id="{7E529E87-55DC-4FC0-AC79-A41E1C54971A}"/>
              </a:ext>
            </a:extLst>
          </p:cNvPr>
          <p:cNvCxnSpPr/>
          <p:nvPr/>
        </p:nvCxnSpPr>
        <p:spPr>
          <a:xfrm>
            <a:off x="1079211" y="4123616"/>
            <a:ext cx="59049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7D5094-268A-4C29-A41F-007492B45962}"/>
              </a:ext>
            </a:extLst>
          </p:cNvPr>
          <p:cNvCxnSpPr/>
          <p:nvPr/>
        </p:nvCxnSpPr>
        <p:spPr>
          <a:xfrm>
            <a:off x="1079211" y="5124701"/>
            <a:ext cx="59049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123544"/>
      </p:ext>
    </p:extLst>
  </p:cSld>
  <p:clrMapOvr>
    <a:masterClrMapping/>
  </p:clrMapOvr>
</p:sld>
</file>

<file path=ppt/theme/theme1.xml><?xml version="1.0" encoding="utf-8"?>
<a:theme xmlns:a="http://schemas.openxmlformats.org/drawingml/2006/main" name="Powerpoint_Presentation_Template">
  <a:themeElements>
    <a:clrScheme name="Custom 1">
      <a:dk1>
        <a:srgbClr val="1E4E79"/>
      </a:dk1>
      <a:lt1>
        <a:srgbClr val="FFFFFF"/>
      </a:lt1>
      <a:dk2>
        <a:srgbClr val="FFFFFF"/>
      </a:dk2>
      <a:lt2>
        <a:srgbClr val="FFFFFF"/>
      </a:lt2>
      <a:accent1>
        <a:srgbClr val="5B9BD5"/>
      </a:accent1>
      <a:accent2>
        <a:srgbClr val="ED7D31"/>
      </a:accent2>
      <a:accent3>
        <a:srgbClr val="A5A5A5"/>
      </a:accent3>
      <a:accent4>
        <a:srgbClr val="FFB91D"/>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DF3F143-0D59-4118-9FED-5B95D149A821}" vid="{FCDD65A2-D8BD-4D45-8B34-4170C800D9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Powerpoint_Presentation_Template</Template>
  <TotalTime>1597</TotalTime>
  <Words>1322</Words>
  <Application>Microsoft Office PowerPoint</Application>
  <PresentationFormat>Widescreen</PresentationFormat>
  <Paragraphs>255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Verdana</vt:lpstr>
      <vt:lpstr>Wingdings</vt:lpstr>
      <vt:lpstr>Powerpoint_Presentation_Template</vt:lpstr>
      <vt:lpstr>City Prioritization, Data, and Actions Related to Tree Concerns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thing for council to consider</dc:title>
  <dc:creator>Lisa Leo</dc:creator>
  <cp:lastModifiedBy>Tom Ford</cp:lastModifiedBy>
  <cp:revision>137</cp:revision>
  <dcterms:created xsi:type="dcterms:W3CDTF">2018-03-20T19:06:23Z</dcterms:created>
  <dcterms:modified xsi:type="dcterms:W3CDTF">2023-05-11T15:51:45Z</dcterms:modified>
</cp:coreProperties>
</file>