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Lst>
  <p:notesMasterIdLst>
    <p:notesMasterId r:id="rId25"/>
  </p:notesMasterIdLst>
  <p:handoutMasterIdLst>
    <p:handoutMasterId r:id="rId26"/>
  </p:handoutMasterIdLst>
  <p:sldIdLst>
    <p:sldId id="495" r:id="rId2"/>
    <p:sldId id="531" r:id="rId3"/>
    <p:sldId id="539" r:id="rId4"/>
    <p:sldId id="532" r:id="rId5"/>
    <p:sldId id="533" r:id="rId6"/>
    <p:sldId id="535" r:id="rId7"/>
    <p:sldId id="534" r:id="rId8"/>
    <p:sldId id="557" r:id="rId9"/>
    <p:sldId id="536" r:id="rId10"/>
    <p:sldId id="538" r:id="rId11"/>
    <p:sldId id="547" r:id="rId12"/>
    <p:sldId id="556" r:id="rId13"/>
    <p:sldId id="555" r:id="rId14"/>
    <p:sldId id="554" r:id="rId15"/>
    <p:sldId id="551" r:id="rId16"/>
    <p:sldId id="537" r:id="rId17"/>
    <p:sldId id="549" r:id="rId18"/>
    <p:sldId id="552" r:id="rId19"/>
    <p:sldId id="553" r:id="rId20"/>
    <p:sldId id="559" r:id="rId21"/>
    <p:sldId id="558" r:id="rId22"/>
    <p:sldId id="550" r:id="rId23"/>
    <p:sldId id="544" r:id="rId24"/>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ary Egan" initials="ME [22]" lastIdx="1" clrIdx="42"/>
  <p:cmAuthor id="1" name="Mary Egan" initials="ME [7]" lastIdx="1" clrIdx="0"/>
  <p:cmAuthor id="44" name="Mary Egan" initials="ME [5]" lastIdx="1" clrIdx="43"/>
  <p:cmAuthor id="2" name="Mary Egan" initials="ME [8]" lastIdx="1" clrIdx="1"/>
  <p:cmAuthor id="45" name="Mary Egan" initials="ME [6]" lastIdx="1" clrIdx="44"/>
  <p:cmAuthor id="3" name="Mary Egan" initials="ME [14]" lastIdx="1" clrIdx="2"/>
  <p:cmAuthor id="4" name="Mary Egan" initials="ME [15]" lastIdx="1" clrIdx="3"/>
  <p:cmAuthor id="5" name="Mary Egan" initials="ME [16]" lastIdx="1" clrIdx="4"/>
  <p:cmAuthor id="6" name="Mary Egan" initials="ME [67]" lastIdx="1" clrIdx="5"/>
  <p:cmAuthor id="7" name="Mary Egan" initials="ME [17]" lastIdx="1" clrIdx="6"/>
  <p:cmAuthor id="8" name="Mary Egan" initials="ME [18]" lastIdx="1" clrIdx="7"/>
  <p:cmAuthor id="9" name="Mary Egan" initials="ME [61]" lastIdx="1" clrIdx="8"/>
  <p:cmAuthor id="10" name="Mary Egan" initials="ME [19]" lastIdx="1" clrIdx="9"/>
  <p:cmAuthor id="11" name="Mary Egan" initials="ME [24]" lastIdx="1" clrIdx="10"/>
  <p:cmAuthor id="12" name="Mary Egan" initials="ME [25]" lastIdx="1" clrIdx="11"/>
  <p:cmAuthor id="13" name="Mary Egan" initials="ME [27]" lastIdx="1" clrIdx="12"/>
  <p:cmAuthor id="14" name="Mary Egan" initials="ME [28]" lastIdx="1" clrIdx="13"/>
  <p:cmAuthor id="15" name="Mary Egan" initials="ME [30]" lastIdx="1" clrIdx="14"/>
  <p:cmAuthor id="16" name="Mary Egan" initials="ME [29]" lastIdx="1" clrIdx="15"/>
  <p:cmAuthor id="17" name="Mary Egan" initials="ME [31]" lastIdx="1" clrIdx="16"/>
  <p:cmAuthor id="18" name="Mary Egan" initials="ME [72]" lastIdx="1" clrIdx="17"/>
  <p:cmAuthor id="19" name="Mary Egan" initials="ME [73]" lastIdx="1" clrIdx="18"/>
  <p:cmAuthor id="20" name="Mary Egan" initials="ME [33]" lastIdx="1" clrIdx="19"/>
  <p:cmAuthor id="21" name="Mary Egan" initials="ME [34]" lastIdx="1" clrIdx="20"/>
  <p:cmAuthor id="22" name="Mary Egan" initials="ME [35]" lastIdx="1" clrIdx="21"/>
  <p:cmAuthor id="23" name="Mary Egan" initials="ME [36]" lastIdx="1" clrIdx="22"/>
  <p:cmAuthor id="24" name="Mary Egan" initials="ME [38]" lastIdx="1" clrIdx="23"/>
  <p:cmAuthor id="25" name="Mary Egan" initials="ME [39]" lastIdx="1" clrIdx="24"/>
  <p:cmAuthor id="26" name="Mary Egan" initials="ME [40]" lastIdx="1" clrIdx="25"/>
  <p:cmAuthor id="27" name="Mary Egan" initials="ME [41]" lastIdx="1" clrIdx="26"/>
  <p:cmAuthor id="28" name="Mary Egan" initials="ME [42]" lastIdx="1" clrIdx="27"/>
  <p:cmAuthor id="29" name="Mary Egan" initials="ME [45]" lastIdx="1" clrIdx="28"/>
  <p:cmAuthor id="30" name="Mary Egan" initials="ME [47]" lastIdx="1" clrIdx="29"/>
  <p:cmAuthor id="31" name="Mary Egan" initials="ME [64]" lastIdx="1" clrIdx="30"/>
  <p:cmAuthor id="32" name="Mary Egan" initials="ME [65]" lastIdx="1" clrIdx="31"/>
  <p:cmAuthor id="33" name="Mary Egan" initials="ME [68]" lastIdx="1" clrIdx="32"/>
  <p:cmAuthor id="34" name="Mary Egan" initials="ME [49]" lastIdx="1" clrIdx="33"/>
  <p:cmAuthor id="35" name="Mary Egan" initials="ME [53]" lastIdx="1" clrIdx="34"/>
  <p:cmAuthor id="36" name="Mary Egan" initials="ME [59]" lastIdx="1" clrIdx="35"/>
  <p:cmAuthor id="37" name="Mary Egan" initials="ME [74]" lastIdx="1" clrIdx="36"/>
  <p:cmAuthor id="38" name="Mary Egan" initials="ME [60]" lastIdx="1" clrIdx="37"/>
  <p:cmAuthor id="39" name="Mary Egan" initials="ME [56]" lastIdx="1" clrIdx="38"/>
  <p:cmAuthor id="40" name="Mary Egan" initials="ME [57]" lastIdx="1" clrIdx="39"/>
  <p:cmAuthor id="41" name="Mary Egan" initials="ME [20]" lastIdx="1" clrIdx="40"/>
  <p:cmAuthor id="42" name="Mary Egan" initials="ME [2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15"/>
    <a:srgbClr val="1F7BAB"/>
    <a:srgbClr val="F5A93F"/>
    <a:srgbClr val="237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A2DEA1-726F-475A-B25A-F2245CFB23D7}">
  <a:tblStyle styleId="{3AA2DEA1-726F-475A-B25A-F2245CFB23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801D913-EEA7-48DB-83FE-125E0F7A87B4}" styleName="Table_1"/>
  <a:tblStyle styleId="{AB3A5304-B750-4F82-ADCF-CDAC1580E145}" styleName="Table_2"/>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5" autoAdjust="0"/>
    <p:restoredTop sz="63803" autoAdjust="0"/>
  </p:normalViewPr>
  <p:slideViewPr>
    <p:cSldViewPr>
      <p:cViewPr varScale="1">
        <p:scale>
          <a:sx n="77" d="100"/>
          <a:sy n="77" d="100"/>
        </p:scale>
        <p:origin x="1626" y="9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22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186"/>
          </a:xfrm>
          <a:prstGeom prst="rect">
            <a:avLst/>
          </a:prstGeom>
        </p:spPr>
        <p:txBody>
          <a:bodyPr vert="horz" lIns="92967" tIns="46484" rIns="92967" bIns="46484"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186"/>
          </a:xfrm>
          <a:prstGeom prst="rect">
            <a:avLst/>
          </a:prstGeom>
        </p:spPr>
        <p:txBody>
          <a:bodyPr vert="horz" lIns="92967" tIns="46484" rIns="92967" bIns="46484" rtlCol="0"/>
          <a:lstStyle>
            <a:lvl1pPr algn="r">
              <a:defRPr sz="1200"/>
            </a:lvl1pPr>
          </a:lstStyle>
          <a:p>
            <a:endParaRPr lang="en-US" dirty="0"/>
          </a:p>
        </p:txBody>
      </p:sp>
      <p:sp>
        <p:nvSpPr>
          <p:cNvPr id="4" name="Footer Placeholder 3"/>
          <p:cNvSpPr>
            <a:spLocks noGrp="1"/>
          </p:cNvSpPr>
          <p:nvPr>
            <p:ph type="ftr" sz="quarter" idx="2"/>
          </p:nvPr>
        </p:nvSpPr>
        <p:spPr>
          <a:xfrm>
            <a:off x="0" y="8830214"/>
            <a:ext cx="3037840" cy="466186"/>
          </a:xfrm>
          <a:prstGeom prst="rect">
            <a:avLst/>
          </a:prstGeom>
        </p:spPr>
        <p:txBody>
          <a:bodyPr vert="horz" lIns="92967" tIns="46484" rIns="92967" bIns="464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30214"/>
            <a:ext cx="3037840" cy="466186"/>
          </a:xfrm>
          <a:prstGeom prst="rect">
            <a:avLst/>
          </a:prstGeom>
        </p:spPr>
        <p:txBody>
          <a:bodyPr vert="horz" lIns="92967" tIns="46484" rIns="92967" bIns="46484" rtlCol="0" anchor="b"/>
          <a:lstStyle>
            <a:lvl1pPr algn="r">
              <a:defRPr sz="1200"/>
            </a:lvl1pPr>
          </a:lstStyle>
          <a:p>
            <a:fld id="{EDEDE4D1-9D6A-43D0-AEB3-3457E4777A2B}" type="slidenum">
              <a:rPr lang="en-US" smtClean="0"/>
              <a:t>‹#›</a:t>
            </a:fld>
            <a:endParaRPr lang="en-US" dirty="0"/>
          </a:p>
        </p:txBody>
      </p:sp>
    </p:spTree>
    <p:extLst>
      <p:ext uri="{BB962C8B-B14F-4D97-AF65-F5344CB8AC3E}">
        <p14:creationId xmlns:p14="http://schemas.microsoft.com/office/powerpoint/2010/main" val="18779478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4820"/>
          </a:xfrm>
          <a:prstGeom prst="rect">
            <a:avLst/>
          </a:prstGeom>
          <a:noFill/>
          <a:ln>
            <a:noFill/>
          </a:ln>
        </p:spPr>
        <p:txBody>
          <a:bodyPr lIns="92952" tIns="92952" rIns="92952" bIns="92952" anchor="t" anchorCtr="0"/>
          <a:lstStyle>
            <a:lvl1pPr marL="0" marR="0" indent="0" algn="l" rtl="0">
              <a:spcBef>
                <a:spcPts val="0"/>
              </a:spcBef>
              <a:defRPr/>
            </a:lvl1pPr>
            <a:lvl2pPr marL="464835" marR="0" indent="0" algn="l" rtl="0">
              <a:spcBef>
                <a:spcPts val="0"/>
              </a:spcBef>
              <a:defRPr/>
            </a:lvl2pPr>
            <a:lvl3pPr marL="929670" marR="0" indent="0" algn="l" rtl="0">
              <a:spcBef>
                <a:spcPts val="0"/>
              </a:spcBef>
              <a:defRPr/>
            </a:lvl3pPr>
            <a:lvl4pPr marL="1394506" marR="0" indent="0" algn="l" rtl="0">
              <a:spcBef>
                <a:spcPts val="0"/>
              </a:spcBef>
              <a:defRPr/>
            </a:lvl4pPr>
            <a:lvl5pPr marL="1859341" marR="0" indent="0" algn="l" rtl="0">
              <a:spcBef>
                <a:spcPts val="0"/>
              </a:spcBef>
              <a:defRPr/>
            </a:lvl5pPr>
            <a:lvl6pPr marL="2324176" marR="0" indent="0" algn="l" rtl="0">
              <a:spcBef>
                <a:spcPts val="0"/>
              </a:spcBef>
              <a:defRPr/>
            </a:lvl6pPr>
            <a:lvl7pPr marL="2789011" marR="0" indent="0" algn="l" rtl="0">
              <a:spcBef>
                <a:spcPts val="0"/>
              </a:spcBef>
              <a:defRPr/>
            </a:lvl7pPr>
            <a:lvl8pPr marL="3253847" marR="0" indent="0" algn="l" rtl="0">
              <a:spcBef>
                <a:spcPts val="0"/>
              </a:spcBef>
              <a:defRPr/>
            </a:lvl8pPr>
            <a:lvl9pPr marL="3718682" marR="0" indent="0" algn="l" rtl="0">
              <a:spcBef>
                <a:spcPts val="0"/>
              </a:spcBef>
              <a:defRPr/>
            </a:lvl9pPr>
          </a:lstStyle>
          <a:p>
            <a:endParaRPr dirty="0"/>
          </a:p>
        </p:txBody>
      </p:sp>
      <p:sp>
        <p:nvSpPr>
          <p:cNvPr id="3" name="Shape 3"/>
          <p:cNvSpPr txBox="1">
            <a:spLocks noGrp="1"/>
          </p:cNvSpPr>
          <p:nvPr>
            <p:ph type="dt" idx="10"/>
          </p:nvPr>
        </p:nvSpPr>
        <p:spPr>
          <a:xfrm>
            <a:off x="3970937" y="0"/>
            <a:ext cx="3037839" cy="464820"/>
          </a:xfrm>
          <a:prstGeom prst="rect">
            <a:avLst/>
          </a:prstGeom>
          <a:noFill/>
          <a:ln>
            <a:noFill/>
          </a:ln>
        </p:spPr>
        <p:txBody>
          <a:bodyPr lIns="92952" tIns="92952" rIns="92952" bIns="92952" anchor="t" anchorCtr="0"/>
          <a:lstStyle>
            <a:lvl1pPr marL="0" marR="0" indent="0" algn="r" rtl="0">
              <a:spcBef>
                <a:spcPts val="0"/>
              </a:spcBef>
              <a:defRPr/>
            </a:lvl1pPr>
            <a:lvl2pPr marL="464835" marR="0" indent="0" algn="l" rtl="0">
              <a:spcBef>
                <a:spcPts val="0"/>
              </a:spcBef>
              <a:defRPr/>
            </a:lvl2pPr>
            <a:lvl3pPr marL="929670" marR="0" indent="0" algn="l" rtl="0">
              <a:spcBef>
                <a:spcPts val="0"/>
              </a:spcBef>
              <a:defRPr/>
            </a:lvl3pPr>
            <a:lvl4pPr marL="1394506" marR="0" indent="0" algn="l" rtl="0">
              <a:spcBef>
                <a:spcPts val="0"/>
              </a:spcBef>
              <a:defRPr/>
            </a:lvl4pPr>
            <a:lvl5pPr marL="1859341" marR="0" indent="0" algn="l" rtl="0">
              <a:spcBef>
                <a:spcPts val="0"/>
              </a:spcBef>
              <a:defRPr/>
            </a:lvl5pPr>
            <a:lvl6pPr marL="2324176" marR="0" indent="0" algn="l" rtl="0">
              <a:spcBef>
                <a:spcPts val="0"/>
              </a:spcBef>
              <a:defRPr/>
            </a:lvl6pPr>
            <a:lvl7pPr marL="2789011" marR="0" indent="0" algn="l" rtl="0">
              <a:spcBef>
                <a:spcPts val="0"/>
              </a:spcBef>
              <a:defRPr/>
            </a:lvl7pPr>
            <a:lvl8pPr marL="3253847" marR="0" indent="0" algn="l" rtl="0">
              <a:spcBef>
                <a:spcPts val="0"/>
              </a:spcBef>
              <a:defRPr/>
            </a:lvl8pPr>
            <a:lvl9pPr marL="3718682" marR="0" indent="0" algn="l" rtl="0">
              <a:spcBef>
                <a:spcPts val="0"/>
              </a:spcBef>
              <a:defRPr/>
            </a:lvl9pPr>
          </a:lstStyle>
          <a:p>
            <a:endParaRPr dirty="0"/>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79"/>
          </a:xfrm>
          <a:prstGeom prst="rect">
            <a:avLst/>
          </a:prstGeom>
          <a:noFill/>
          <a:ln>
            <a:noFill/>
          </a:ln>
        </p:spPr>
        <p:txBody>
          <a:bodyPr lIns="92952" tIns="92952" rIns="92952" bIns="9295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6"/>
            <a:ext cx="3037839" cy="464820"/>
          </a:xfrm>
          <a:prstGeom prst="rect">
            <a:avLst/>
          </a:prstGeom>
          <a:noFill/>
          <a:ln>
            <a:noFill/>
          </a:ln>
        </p:spPr>
        <p:txBody>
          <a:bodyPr lIns="92952" tIns="92952" rIns="92952" bIns="92952" anchor="b" anchorCtr="0"/>
          <a:lstStyle>
            <a:lvl1pPr marL="0" marR="0" indent="0" algn="l" rtl="0">
              <a:spcBef>
                <a:spcPts val="0"/>
              </a:spcBef>
              <a:defRPr/>
            </a:lvl1pPr>
            <a:lvl2pPr marL="464835" marR="0" indent="0" algn="l" rtl="0">
              <a:spcBef>
                <a:spcPts val="0"/>
              </a:spcBef>
              <a:defRPr/>
            </a:lvl2pPr>
            <a:lvl3pPr marL="929670" marR="0" indent="0" algn="l" rtl="0">
              <a:spcBef>
                <a:spcPts val="0"/>
              </a:spcBef>
              <a:defRPr/>
            </a:lvl3pPr>
            <a:lvl4pPr marL="1394506" marR="0" indent="0" algn="l" rtl="0">
              <a:spcBef>
                <a:spcPts val="0"/>
              </a:spcBef>
              <a:defRPr/>
            </a:lvl4pPr>
            <a:lvl5pPr marL="1859341" marR="0" indent="0" algn="l" rtl="0">
              <a:spcBef>
                <a:spcPts val="0"/>
              </a:spcBef>
              <a:defRPr/>
            </a:lvl5pPr>
            <a:lvl6pPr marL="2324176" marR="0" indent="0" algn="l" rtl="0">
              <a:spcBef>
                <a:spcPts val="0"/>
              </a:spcBef>
              <a:defRPr/>
            </a:lvl6pPr>
            <a:lvl7pPr marL="2789011" marR="0" indent="0" algn="l" rtl="0">
              <a:spcBef>
                <a:spcPts val="0"/>
              </a:spcBef>
              <a:defRPr/>
            </a:lvl7pPr>
            <a:lvl8pPr marL="3253847" marR="0" indent="0" algn="l" rtl="0">
              <a:spcBef>
                <a:spcPts val="0"/>
              </a:spcBef>
              <a:defRPr/>
            </a:lvl8pPr>
            <a:lvl9pPr marL="3718682" marR="0" indent="0" algn="l" rtl="0">
              <a:spcBef>
                <a:spcPts val="0"/>
              </a:spcBef>
              <a:defRPr/>
            </a:lvl9pPr>
          </a:lstStyle>
          <a:p>
            <a:endParaRPr dirty="0"/>
          </a:p>
        </p:txBody>
      </p:sp>
      <p:sp>
        <p:nvSpPr>
          <p:cNvPr id="7" name="Shape 7"/>
          <p:cNvSpPr txBox="1">
            <a:spLocks noGrp="1"/>
          </p:cNvSpPr>
          <p:nvPr>
            <p:ph type="sldNum" idx="12"/>
          </p:nvPr>
        </p:nvSpPr>
        <p:spPr>
          <a:xfrm>
            <a:off x="3970937" y="8829966"/>
            <a:ext cx="3037839" cy="464820"/>
          </a:xfrm>
          <a:prstGeom prst="rect">
            <a:avLst/>
          </a:prstGeom>
          <a:noFill/>
          <a:ln>
            <a:noFill/>
          </a:ln>
        </p:spPr>
        <p:txBody>
          <a:bodyPr lIns="93155" tIns="46565" rIns="93155" bIns="46565"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3288559"/>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Introduce self</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C0465C-676B-1643-89BB-1285F41E8E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7645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now transitioning from historical information to a critically important scientific mathematical model. If at first glance it doesn’t make much sense, no worries, I’ll explain all of it…actually, don’t worry, we’re not doing any math…what’s worth mentioning: there are scientific journals, books, and entire fields of study focused on parking.  A professor at UCLA, Dr. Donald </a:t>
            </a:r>
            <a:r>
              <a:rPr lang="en-US" dirty="0" err="1"/>
              <a:t>Shoup</a:t>
            </a:r>
            <a:r>
              <a:rPr lang="en-US" dirty="0"/>
              <a:t>, has built his entire life around parking. He’s kind of a superstar in the urban planning world and goes by “</a:t>
            </a:r>
            <a:r>
              <a:rPr lang="en-US" dirty="0" err="1"/>
              <a:t>ShoupDogg</a:t>
            </a:r>
            <a:r>
              <a:rPr lang="en-US" dirty="0"/>
              <a:t>”…he also has protégés in the urban planning world called “</a:t>
            </a:r>
            <a:r>
              <a:rPr lang="en-US" dirty="0" err="1"/>
              <a:t>Shoupistas</a:t>
            </a:r>
            <a:r>
              <a:rPr lang="en-US" dirty="0"/>
              <a:t>.” </a:t>
            </a:r>
          </a:p>
          <a:p>
            <a:endParaRPr lang="en-US" dirty="0"/>
          </a:p>
          <a:p>
            <a:r>
              <a:rPr lang="en-US" dirty="0"/>
              <a:t>He has a website: </a:t>
            </a:r>
            <a:r>
              <a:rPr lang="en-US" dirty="0" err="1"/>
              <a:t>Shoupdogg.com</a:t>
            </a:r>
            <a:r>
              <a:rPr lang="en-US" dirty="0"/>
              <a:t>….if you’re intellectually curious, check out his “</a:t>
            </a:r>
            <a:r>
              <a:rPr lang="en-US" dirty="0" err="1"/>
              <a:t>parkumentaries</a:t>
            </a:r>
            <a:r>
              <a:rPr lang="en-US" dirty="0"/>
              <a:t>” where you can learn about things like “the High Cost of Free Parking” </a:t>
            </a:r>
          </a:p>
          <a:p>
            <a:endParaRPr lang="en-US" dirty="0"/>
          </a:p>
          <a:p>
            <a:r>
              <a:rPr lang="en-US" dirty="0"/>
              <a:t>BTW: I’m betting Council member Baron or maybe Brandon Swanson would totally get into the math problem.</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91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nation’s foremost expert on the topic, says (read quote)</a:t>
            </a:r>
          </a:p>
          <a:p>
            <a:endParaRPr lang="en-US" dirty="0"/>
          </a:p>
          <a:p>
            <a:r>
              <a:rPr lang="en-US" dirty="0"/>
              <a:t>This seems to reflect Carme’s experiences as well.</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248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bet everyone would agree, that downtown San Francisco does not have a “Residential Character”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34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2 pm traffic, 4 days ago.</a:t>
            </a:r>
          </a:p>
          <a:p>
            <a:endParaRPr lang="en-US" sz="1200" dirty="0"/>
          </a:p>
          <a:p>
            <a:r>
              <a:rPr lang="en-US" sz="1200" dirty="0"/>
              <a:t>Please note: some green, some orange, and some red</a:t>
            </a:r>
          </a:p>
          <a:p>
            <a:endParaRPr lang="en-US" sz="1200" dirty="0"/>
          </a:p>
          <a:p>
            <a:r>
              <a:rPr lang="en-US" sz="1200" dirty="0"/>
              <a:t>As you would expect….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92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Carmel’s commercial core at the same time…</a:t>
            </a:r>
          </a:p>
          <a:p>
            <a:endParaRPr lang="en-US" sz="1200" dirty="0"/>
          </a:p>
          <a:p>
            <a:r>
              <a:rPr lang="en-US" sz="1200" dirty="0"/>
              <a:t>We are just like downtown San Francisco… minimal green, mostly orange/red.</a:t>
            </a:r>
          </a:p>
          <a:p>
            <a:endParaRPr lang="en-US" sz="1200" dirty="0"/>
          </a:p>
          <a:p>
            <a:r>
              <a:rPr lang="en-US" sz="1200" dirty="0"/>
              <a:t>Certainly, not in keeping with a “residential character”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582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Donald </a:t>
            </a:r>
            <a:r>
              <a:rPr lang="en-US" dirty="0" err="1"/>
              <a:t>Shoup</a:t>
            </a:r>
            <a:r>
              <a:rPr lang="en-US" dirty="0"/>
              <a:t> examined many different parking studies to determine 34% of downtown traffic was people circling for parking.  </a:t>
            </a:r>
          </a:p>
          <a:p>
            <a:endParaRPr lang="en-US" dirty="0"/>
          </a:p>
          <a:p>
            <a:r>
              <a:rPr lang="en-US" dirty="0"/>
              <a:t>While not necessarily something you equate with Carmel, San Francisco residents spend 83 hours per year looking for parking…</a:t>
            </a:r>
          </a:p>
          <a:p>
            <a:endParaRPr lang="en-US" dirty="0"/>
          </a:p>
          <a:p>
            <a:r>
              <a:rPr lang="en-US" dirty="0"/>
              <a:t>Remember the slide comparing SF to Carmel?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5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the simple way to measure Traffic Congestion: Imagine your watching a Carmel street around lunch time, and you notice a car leave a parking space. </a:t>
            </a:r>
          </a:p>
          <a:p>
            <a:endParaRPr lang="en-US" dirty="0"/>
          </a:p>
          <a:p>
            <a:r>
              <a:rPr lang="en-US" dirty="0"/>
              <a:t>Count how many cars pass without parking in the newly vacant parking space…if do this, you’ll be conducting parking analysis </a:t>
            </a:r>
            <a:r>
              <a:rPr lang="en-US" dirty="0" err="1"/>
              <a:t>Shoupdogg</a:t>
            </a:r>
            <a:r>
              <a:rPr lang="en-US" dirty="0"/>
              <a:t> style.</a:t>
            </a:r>
          </a:p>
          <a:p>
            <a:endParaRPr lang="en-US" dirty="0"/>
          </a:p>
          <a:p>
            <a:r>
              <a:rPr lang="en-US" dirty="0"/>
              <a:t>Results will vary by time and day of the week.</a:t>
            </a:r>
          </a:p>
          <a:p>
            <a:endParaRPr lang="en-US" dirty="0"/>
          </a:p>
          <a:p>
            <a:r>
              <a:rPr lang="en-US" dirty="0"/>
              <a:t>While this method is overly simplistic, if you watch several occurrences, and count total number of cars passing before parking spaces are taken, you can estimate the percentage of cars circling for parking.</a:t>
            </a:r>
          </a:p>
          <a:p>
            <a:endParaRPr lang="en-US" dirty="0"/>
          </a:p>
          <a:p>
            <a:r>
              <a:rPr lang="en-US" dirty="0"/>
              <a:t>For example, if you consistently see 9 cars pass a parking space before being taken by the 10</a:t>
            </a:r>
            <a:r>
              <a:rPr lang="en-US" baseline="30000" dirty="0"/>
              <a:t>th</a:t>
            </a:r>
            <a:r>
              <a:rPr lang="en-US" dirty="0"/>
              <a:t> car, then roughly 10% of all traffic is cruising (or circling) in search of a parking space. Worse (and probably more accurate for Carmel)….if you see, over time, an average of only 3 cars passing before a spot is taken, then 25% of all traffic is in search of a parking space.</a:t>
            </a:r>
          </a:p>
          <a:p>
            <a:endParaRPr lang="en-US" dirty="0"/>
          </a:p>
          <a:p>
            <a:r>
              <a:rPr lang="en-US" dirty="0"/>
              <a:t>In an ideal setting, through parking management, there’s one or two empty spaces on every block, which would result in arriving visitors finding a parking place without the need to circle at all.</a:t>
            </a:r>
          </a:p>
          <a:p>
            <a:endParaRPr lang="en-US" dirty="0"/>
          </a:p>
          <a:p>
            <a:r>
              <a:rPr lang="en-US" dirty="0"/>
              <a:t>A sort of mean way to gauge this is to walk around with keys and act like you’re about to get in a car and leave.  See how often a circling, and hopeful driver notices you and slows down thinking you’re about to leave a parking space.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480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earlier, when I mentioned how our own residents may avoid Carmel’s busy commercial district?  </a:t>
            </a:r>
          </a:p>
          <a:p>
            <a:endParaRPr lang="en-US" dirty="0"/>
          </a:p>
          <a:p>
            <a:r>
              <a:rPr lang="en-US" dirty="0"/>
              <a:t>Or perhaps you have heard from an exacerbated Carmel visitor who complains about how long it took to find parking…</a:t>
            </a:r>
          </a:p>
          <a:p>
            <a:endParaRPr lang="en-US" dirty="0"/>
          </a:p>
          <a:p>
            <a:r>
              <a:rPr lang="en-US" dirty="0"/>
              <a:t>This study, featured in ”The Parking Professional” magazine, found 76% of respondents would avoid traveling to certain areas because of a lack of parking.</a:t>
            </a:r>
          </a:p>
          <a:p>
            <a:endParaRPr lang="en-US" dirty="0"/>
          </a:p>
          <a:p>
            <a:r>
              <a:rPr lang="en-US" dirty="0"/>
              <a:t>With this in mind, it could be argued that Carmel businesses would have an improved “bottom line” if more visitors didn’t have a bad parking experience.  </a:t>
            </a:r>
          </a:p>
          <a:p>
            <a:endParaRPr lang="en-US" dirty="0"/>
          </a:p>
          <a:p>
            <a:r>
              <a:rPr lang="en-US" dirty="0"/>
              <a:t>Based on this statistic, we can only imagine how many people are avoiding Carmel.</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03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t>
            </a:r>
            <a:r>
              <a:rPr lang="en-US" dirty="0" err="1"/>
              <a:t>Shoup</a:t>
            </a:r>
            <a:r>
              <a:rPr lang="en-US" dirty="0"/>
              <a:t> and others have relied on this Goldilocks principle to explain parking policy questions…</a:t>
            </a:r>
          </a:p>
          <a:p>
            <a:endParaRPr lang="en-US" dirty="0"/>
          </a:p>
          <a:p>
            <a:pPr marL="171450" indent="-171450">
              <a:buFont typeface="Arial" panose="020B0604020202020204" pitchFamily="34" charset="0"/>
              <a:buChar char="•"/>
            </a:pPr>
            <a:r>
              <a:rPr lang="en-US" dirty="0"/>
              <a:t>Clearly, figuring out how to arrive at the “right price” is not an easy task </a:t>
            </a:r>
          </a:p>
          <a:p>
            <a:pPr marL="171450" indent="-171450">
              <a:buFont typeface="Arial" panose="020B0604020202020204" pitchFamily="34" charset="0"/>
              <a:buChar char="•"/>
            </a:pPr>
            <a:r>
              <a:rPr lang="en-US" dirty="0"/>
              <a:t>It is dependent on real world results</a:t>
            </a:r>
          </a:p>
          <a:p>
            <a:pPr marL="171450" indent="-171450">
              <a:buFont typeface="Arial" panose="020B0604020202020204" pitchFamily="34" charset="0"/>
              <a:buChar char="•"/>
            </a:pPr>
            <a:r>
              <a:rPr lang="en-US" dirty="0"/>
              <a:t>It’s too early to have dialogue on costs for Carmel…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Suffice it to say…applying this principle….the evidence of actual traffic congestion and lack of on-street parking, suggests the current price is too low.</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09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given the history and strong feelings on the topic, why even consider changes to parking?—Reading the Pine Cone stories attached to the staff report, the easy path would be to abandon the topic altogether and forever accept traffic congestion and parking chaos.  Now that 8 years have passed since the last serious attempt, it might be time to consider trying to deal with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First, the problems associated with traffic congestion and limited parking continues. Interestingly, some people who don’t like the community being overwhelmed with visitors, also oppose paid parking because it doesn’t match the residential character…It’s possible that some people might view the idea of making visitors pay for parking as a means to reduce tourism impacts.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Second, pollution, both noise and air pollution is an issue which is worth addressing.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Third, The overarching problem with the 2014/15 parking program centered on kiosks and their mismatch with aesthetics…new technology is smaller and may allow for many fewer or zero kiosks.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Next…the employee game of cat and mouse game continues.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Lastly, In 2014, the pay-by-phone option required a cumbersome app download. Now, no download is needed. Patrons can use a Q-code or Text to number for automated connection via a cell phone.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Society is now much more accustomed with this concept and paying for parking can now be accomplished more easily than before.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Technology also now allows for local businesses or innkeepers, who are concerned about convenience for their VIP customers, to enter and pay for parking on their customer’s behalf—all they will need is a license number.</a:t>
            </a:r>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43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presentation, our objectives are:</a:t>
            </a:r>
          </a:p>
          <a:p>
            <a:endParaRPr lang="en-US" dirty="0"/>
          </a:p>
          <a:p>
            <a:r>
              <a:rPr lang="en-US" dirty="0"/>
              <a:t>First, to provide a sense of history. In much of the presentation and staff report, you will find references to Carmel-by-the-Sea’s past experiences. To enhance relevance and to meet time constraints, we will focus on just the last 10 years or so…otherwise, we’d need a special, all day meeting.  While you might find it fun to talk about traffic congestion and parking management all day, it’s just not practical.</a:t>
            </a:r>
          </a:p>
          <a:p>
            <a:endParaRPr lang="en-US" dirty="0"/>
          </a:p>
          <a:p>
            <a:r>
              <a:rPr lang="en-US" dirty="0"/>
              <a:t>Second, we’ll summarize the past City Council action (in just the last 10 years)</a:t>
            </a:r>
          </a:p>
          <a:p>
            <a:endParaRPr lang="en-US" dirty="0"/>
          </a:p>
          <a:p>
            <a:r>
              <a:rPr lang="en-US" dirty="0"/>
              <a:t>Third, and where we dedicate most attention, will be to relate the key issues and implications.  Some of this will will include historical information. In this segment, we’ll be exploring a variety of things like: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relationship between parking and traffic congestion,</a:t>
            </a:r>
          </a:p>
          <a:p>
            <a:pPr marL="171450" indent="-171450">
              <a:buFont typeface="Arial" panose="020B0604020202020204" pitchFamily="34" charset="0"/>
              <a:buChar char="•"/>
            </a:pPr>
            <a:r>
              <a:rPr lang="en-US" dirty="0"/>
              <a:t>the effects of traffic congestion,</a:t>
            </a:r>
          </a:p>
          <a:p>
            <a:pPr marL="171450" indent="-171450">
              <a:buFont typeface="Arial" panose="020B0604020202020204" pitchFamily="34" charset="0"/>
              <a:buChar char="•"/>
            </a:pPr>
            <a:r>
              <a:rPr lang="en-US" dirty="0"/>
              <a:t>the experience of 2014 parking program, and, so we can learn from it we’ll dig into the community and operational concerns during the 2014,</a:t>
            </a:r>
          </a:p>
          <a:p>
            <a:pPr marL="171450" indent="-171450">
              <a:buFont typeface="Arial" panose="020B0604020202020204" pitchFamily="34" charset="0"/>
              <a:buChar char="•"/>
            </a:pPr>
            <a:r>
              <a:rPr lang="en-US" dirty="0"/>
              <a:t>we’ll be covering the Walker studies to include key data.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Lastly, at the end, we will ask the City Council to provide direction to guide future action—if any.</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701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every possible effort to get residents participation in the commercial district, through new license plate focused parking systems, free parking could be availed to all residents of Carmel-by-the-Sea.  Clearly, City Council would ultimately decide such a concept, but building-in this concept early, might serve to break down old barriers.</a:t>
            </a:r>
          </a:p>
          <a:p>
            <a:endParaRPr lang="en-US" dirty="0"/>
          </a:p>
          <a:p>
            <a:r>
              <a:rPr lang="en-US" dirty="0"/>
              <a:t>As Dr. </a:t>
            </a:r>
            <a:r>
              <a:rPr lang="en-US" dirty="0" err="1"/>
              <a:t>Shoup</a:t>
            </a:r>
            <a:r>
              <a:rPr lang="en-US" dirty="0"/>
              <a:t> said, rational people quickly get emotional when talking about parking.  The history in Carmel probably predisposes many residents and business owners with strong feelings.  Great transparency, and a careful, measured approach may help all concerned get to a place where real progress is possible.</a:t>
            </a:r>
          </a:p>
          <a:p>
            <a:endParaRPr lang="en-US" dirty="0"/>
          </a:p>
          <a:p>
            <a:r>
              <a:rPr lang="en-US" dirty="0"/>
              <a:t>Ultimately, it would be hoped…a robust public engagement program might serve to make the topic and conversation as non-adversarial as possible.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717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my formal presentation…</a:t>
            </a:r>
          </a:p>
          <a:p>
            <a:endParaRPr lang="en-US" dirty="0"/>
          </a:p>
          <a:p>
            <a:r>
              <a:rPr lang="en-US" dirty="0"/>
              <a:t>There’s two slides representing each of the two items describing our sought direction from City Council. </a:t>
            </a:r>
            <a:br>
              <a:rPr lang="en-US" dirty="0"/>
            </a:br>
            <a:endParaRPr lang="en-US" dirty="0"/>
          </a:p>
          <a:p>
            <a:r>
              <a:rPr lang="en-US" dirty="0"/>
              <a:t>Here’s the first, relating to the timing of community outreach.</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97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seek direction on the type or content of community outreach.  There’s an attachment to the staff report which describes each of these items.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32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855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photo from 1945, and as you can see, but for the clothing style and how cars look, there’s been little change. Parking spots are full and there’s traffic congestion. </a:t>
            </a:r>
          </a:p>
          <a:p>
            <a:endParaRPr lang="en-US" dirty="0"/>
          </a:p>
          <a:p>
            <a:r>
              <a:rPr lang="en-US" dirty="0"/>
              <a:t>It’s actually kind of cool, to reflect and see how Carmel’s protected itself from things like traffic signals and a big city vibe. As we discuss traffic congestion and parking, we </a:t>
            </a:r>
            <a:r>
              <a:rPr lang="en-US" u="sng" dirty="0"/>
              <a:t>recognize and respect the desire to keep Carmel’s charming, residential character</a:t>
            </a:r>
            <a:r>
              <a:rPr lang="en-US" dirty="0"/>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inflection points within the last 10 years.  </a:t>
            </a:r>
          </a:p>
          <a:p>
            <a:pPr marL="171450" indent="-171450">
              <a:buFont typeface="Arial" panose="020B0604020202020204" pitchFamily="34" charset="0"/>
              <a:buChar char="•"/>
            </a:pPr>
            <a:r>
              <a:rPr lang="en-US" dirty="0"/>
              <a:t>In 2021, the City Council defined traffic congestion and parking management a priority.  Through 2022, on two occasions this was reaffirmed by the City Council during periodic reviews.</a:t>
            </a:r>
          </a:p>
          <a:p>
            <a:pPr marL="171450" indent="-171450">
              <a:buFont typeface="Arial" panose="020B0604020202020204" pitchFamily="34" charset="0"/>
              <a:buChar char="•"/>
            </a:pPr>
            <a:r>
              <a:rPr lang="en-US" dirty="0"/>
              <a:t>In 2014/2015, a 7 month “experiment” was conducted on Ocean Avenue—I’ll be covering details on this in later slides.</a:t>
            </a:r>
          </a:p>
          <a:p>
            <a:pPr marL="171450" indent="-171450">
              <a:buFont typeface="Arial" panose="020B0604020202020204" pitchFamily="34" charset="0"/>
              <a:buChar char="•"/>
            </a:pPr>
            <a:r>
              <a:rPr lang="en-US" dirty="0"/>
              <a:t>Lastly, in 2013, we received a parking analysis from Walker which built on a similar 1999 Walker report.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173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briefly cover the Council’s prior action…</a:t>
            </a:r>
          </a:p>
          <a:p>
            <a:endParaRPr lang="en-US" sz="1200" dirty="0"/>
          </a:p>
          <a:p>
            <a:r>
              <a:rPr lang="en-US" sz="1200" dirty="0"/>
              <a:t>1-The CSO program started in 1970’s and varied between one and five positions—currently there are 3 CSOs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2-The Council approved funding for 2 parking studies in 1999 and again in 2013</a:t>
            </a:r>
          </a:p>
          <a:p>
            <a:r>
              <a:rPr lang="en-US" sz="1200" dirty="0"/>
              <a:t>3-Acting on some of the recommendations in the Walker reports, CC approved an experimental parking program on Ocean (also, in a 2002, “pay and display” program which was accomplished after the 1999 parking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4-Limited time parking zones are now at 2 hours and 30-minute (multiple adjustments over time)</a:t>
            </a:r>
          </a:p>
          <a:p>
            <a:r>
              <a:rPr lang="en-US" sz="1200" dirty="0"/>
              <a:t>5/6-In an effort to help with employee parking, the Council established free parking at Sunset Center and expanded on Junipero to allow for all day parking.</a:t>
            </a:r>
          </a:p>
          <a:p>
            <a:r>
              <a:rPr lang="en-US" sz="1200" dirty="0"/>
              <a:t>7-General Plan, in its Traffic and Circulation Element, the plan describes issues of local significance to include </a:t>
            </a:r>
          </a:p>
          <a:p>
            <a:r>
              <a:rPr lang="en-US" sz="1200" dirty="0"/>
              <a:t>	*concern for traffic congestion in the commercial district, </a:t>
            </a:r>
          </a:p>
          <a:p>
            <a:r>
              <a:rPr lang="en-US" sz="1200" dirty="0"/>
              <a:t>	* pedestrian safety, and </a:t>
            </a:r>
          </a:p>
          <a:p>
            <a:r>
              <a:rPr lang="en-US" sz="1200" dirty="0"/>
              <a:t>	* the negative effects of employee parking</a:t>
            </a:r>
          </a:p>
          <a:p>
            <a:endParaRPr lang="en-US" sz="1200" dirty="0"/>
          </a:p>
          <a:p>
            <a:r>
              <a:rPr lang="en-US" sz="1200" dirty="0"/>
              <a:t>There have been multiple instances of this Council and prior Councils establishing a Goal or Priority to do something to manage parking and reduce traffic congestion.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395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negative effects of traffic congestion….</a:t>
            </a:r>
          </a:p>
          <a:p>
            <a:endParaRPr lang="en-US" dirty="0"/>
          </a:p>
          <a:p>
            <a:r>
              <a:rPr lang="en-US" dirty="0"/>
              <a:t>A main point here is that traffic congestion is not consistent with our residential character…</a:t>
            </a:r>
          </a:p>
          <a:p>
            <a:r>
              <a:rPr lang="en-US" dirty="0"/>
              <a:t>probably why the issue keeps getting so much attention over the course of decades.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84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pointed out in both parking studies, there’s two main ways traffic congestion and parking in Carmel are connected and related to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First, when drivers arrive in the business district they must first find a parking place. In my personal experience, 10 or more minutes to find a space is not uncommon—even on weekdays.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Second, with a looming parking time limit, visitors, shoppers, and sorry to say, employees and business owners who have parked nearby, need to move their car. Of course, once moved, they circle the area looking for a parking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4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1999 and again in 2013, the City hired Walker Parking Consultants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there’s been very minimal changes to the streets, traffic patterns, or economic indicators, the findings and information reflected in these reports is still accurate and can be relied upon.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quotes from Walker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Highest occupancy in all of California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Sufficient parking availability—the study just points out we need to improve use of places like Sunset Center, Vista Lobos, and other all-day parking areas in order to relieve the highly congested commercial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of time-limited parking enforcement is ineffective, specifically against employees who know how to ”game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Visitors, as pointed out in the study, will have difficulty finding a parking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study points to a significant traffic increase by those searching for a parking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Parking management, through the use of paid parking, would help with visitor frustration and traffic congestion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reflected in these reports shows how at one time, over 1000 spaces being recommended for paid parking.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recent staff estimates suggest an effective program could include reducing the footprint of paid parking to less than half of the 1511 on-street parking spaces in or near the business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027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program adopted in 2014, positively impacted parking availability—but generated “spillover” impacts in nearby free parking areas.</a:t>
            </a:r>
          </a:p>
          <a:p>
            <a:pPr marL="171450" indent="-171450">
              <a:buFont typeface="Arial" panose="020B0604020202020204" pitchFamily="34" charset="0"/>
              <a:buChar char="•"/>
            </a:pPr>
            <a:r>
              <a:rPr lang="en-US" dirty="0"/>
              <a:t>Community outcry, mostly about the appearance and size of paid parking kiosks, led the City to abandon this paid parking initiative.</a:t>
            </a:r>
          </a:p>
          <a:p>
            <a:pPr marL="171450" indent="-171450">
              <a:buFont typeface="Arial" panose="020B0604020202020204" pitchFamily="34" charset="0"/>
              <a:buChar char="•"/>
            </a:pPr>
            <a:r>
              <a:rPr lang="en-US" dirty="0"/>
              <a:t>As cited in the news stories, attached to the staff report, many people were concerned with this imagery of paid parking infrastructure, not representing residential character at all.</a:t>
            </a:r>
          </a:p>
          <a:p>
            <a:pPr marL="171450" indent="-171450">
              <a:buFont typeface="Arial" panose="020B0604020202020204" pitchFamily="34" charset="0"/>
              <a:buChar char="•"/>
            </a:pPr>
            <a:r>
              <a:rPr lang="en-US" dirty="0"/>
              <a:t>Program critics, especially business leaders, cited the inconvenience of making payment as potentially causing patrons would go elsewhere.</a:t>
            </a:r>
          </a:p>
          <a:p>
            <a:pPr marL="171450" indent="-171450">
              <a:buFont typeface="Arial" panose="020B0604020202020204" pitchFamily="34" charset="0"/>
              <a:buChar char="•"/>
            </a:pPr>
            <a:r>
              <a:rPr lang="en-US" dirty="0"/>
              <a:t>Rolling the program out in early December was an issue. </a:t>
            </a:r>
          </a:p>
          <a:p>
            <a:pPr marL="171450" indent="-171450">
              <a:buFont typeface="Arial" panose="020B0604020202020204" pitchFamily="34" charset="0"/>
              <a:buChar char="•"/>
            </a:pPr>
            <a:r>
              <a:rPr lang="en-US" dirty="0"/>
              <a:t>During the program, there was late recognition of need to “take care” of employees, locals, and businesses. By the time the City made adjustments (like vouchers, local permit benefits, and more employee parking areas), there was already a firmly-held, groundswell against the program.</a:t>
            </a:r>
          </a:p>
          <a:p>
            <a:pPr marL="171450" indent="-171450">
              <a:buFont typeface="Arial" panose="020B0604020202020204" pitchFamily="34" charset="0"/>
              <a:buChar char="•"/>
            </a:pPr>
            <a:r>
              <a:rPr lang="en-US" dirty="0"/>
              <a:t>When the effort was abandoned, business leaders suggested they could favorably impact employee parking. Understandably, business owners and managers attention level on this seemingly benign topic is difficult to maintain over time.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448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21E3-1D3A-CB49-AEAD-C9FBA651BBEC}"/>
              </a:ext>
            </a:extLst>
          </p:cNvPr>
          <p:cNvSpPr>
            <a:spLocks noGrp="1"/>
          </p:cNvSpPr>
          <p:nvPr>
            <p:ph type="ctrTitle"/>
          </p:nvPr>
        </p:nvSpPr>
        <p:spPr>
          <a:xfrm>
            <a:off x="1143000" y="1122363"/>
            <a:ext cx="6858000" cy="2387600"/>
          </a:xfrm>
        </p:spPr>
        <p:txBody>
          <a:bodyPr anchor="b"/>
          <a:lstStyle>
            <a:lvl1pPr algn="ctr">
              <a:defRPr sz="4500">
                <a:effectLst>
                  <a:outerShdw blurRad="127000" dist="38100" dir="2700000" algn="tl" rotWithShape="0">
                    <a:schemeClr val="tx1">
                      <a:alpha val="34000"/>
                    </a:scheme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B9726B35-0AE5-0740-9F5D-EE909F2B631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252666F3-E4EF-7E41-A91E-C020E4B19A4D}"/>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045759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3210-616F-BC4A-B905-1BE513422EA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916DCD-6416-8146-A92A-E2C062323C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EBCE444-8495-5E4E-BA3B-B7D8C94CFA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12283CA4-2E4B-C048-B88E-E1E2DC1878A5}"/>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926579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3210-616F-BC4A-B905-1BE513422EA5}"/>
              </a:ext>
            </a:extLst>
          </p:cNvPr>
          <p:cNvSpPr>
            <a:spLocks noGrp="1"/>
          </p:cNvSpPr>
          <p:nvPr>
            <p:ph type="title" hasCustomPrompt="1"/>
          </p:nvPr>
        </p:nvSpPr>
        <p:spPr>
          <a:xfrm>
            <a:off x="457200" y="1600200"/>
            <a:ext cx="2590800" cy="1828800"/>
          </a:xfrm>
        </p:spPr>
        <p:txBody>
          <a:bodyPr anchor="b"/>
          <a:lstStyle>
            <a:lvl1pPr>
              <a:defRPr sz="2400"/>
            </a:lvl1pPr>
          </a:lstStyle>
          <a:p>
            <a:r>
              <a:rPr lang="en-US" dirty="0"/>
              <a:t>Transition Title</a:t>
            </a:r>
          </a:p>
        </p:txBody>
      </p:sp>
      <p:pic>
        <p:nvPicPr>
          <p:cNvPr id="6" name="Picture 5">
            <a:extLst>
              <a:ext uri="{FF2B5EF4-FFF2-40B4-BE49-F238E27FC236}">
                <a16:creationId xmlns:a16="http://schemas.microsoft.com/office/drawing/2014/main" id="{AD319200-96A9-4241-825F-F6E4B1096D0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200401" y="0"/>
            <a:ext cx="5943599" cy="6248400"/>
          </a:xfrm>
          <a:prstGeom prst="rect">
            <a:avLst/>
          </a:prstGeom>
        </p:spPr>
      </p:pic>
    </p:spTree>
    <p:extLst>
      <p:ext uri="{BB962C8B-B14F-4D97-AF65-F5344CB8AC3E}">
        <p14:creationId xmlns:p14="http://schemas.microsoft.com/office/powerpoint/2010/main" val="23073582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A4E0-66B1-7049-B625-E682E89C5259}"/>
              </a:ext>
            </a:extLst>
          </p:cNvPr>
          <p:cNvSpPr>
            <a:spLocks noGrp="1"/>
          </p:cNvSpPr>
          <p:nvPr>
            <p:ph type="title" hasCustomPrompt="1"/>
          </p:nvPr>
        </p:nvSpPr>
        <p:spPr>
          <a:xfrm>
            <a:off x="1447800" y="1752600"/>
            <a:ext cx="6096000" cy="3810000"/>
          </a:xfrm>
          <a:effectLst/>
        </p:spPr>
        <p:txBody>
          <a:bodyPr/>
          <a:lstStyle>
            <a:lvl1pPr>
              <a:defRPr cap="none" baseline="0">
                <a:solidFill>
                  <a:schemeClr val="tx1"/>
                </a:solidFill>
                <a:latin typeface="+mn-lt"/>
              </a:defRPr>
            </a:lvl1pPr>
          </a:lstStyle>
          <a:p>
            <a:r>
              <a:rPr lang="en-US" dirty="0"/>
              <a:t>Quote</a:t>
            </a:r>
          </a:p>
        </p:txBody>
      </p:sp>
      <p:sp>
        <p:nvSpPr>
          <p:cNvPr id="6" name="Slide Number Placeholder 5">
            <a:extLst>
              <a:ext uri="{FF2B5EF4-FFF2-40B4-BE49-F238E27FC236}">
                <a16:creationId xmlns:a16="http://schemas.microsoft.com/office/drawing/2014/main" id="{841987AA-D270-D644-82C2-0426217BCBAD}"/>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
        <p:nvSpPr>
          <p:cNvPr id="7" name="Title 1">
            <a:extLst>
              <a:ext uri="{FF2B5EF4-FFF2-40B4-BE49-F238E27FC236}">
                <a16:creationId xmlns:a16="http://schemas.microsoft.com/office/drawing/2014/main" id="{056A1DEE-D3C1-1E41-914A-54958A716328}"/>
              </a:ext>
            </a:extLst>
          </p:cNvPr>
          <p:cNvSpPr txBox="1">
            <a:spLocks/>
          </p:cNvSpPr>
          <p:nvPr userDrawn="1"/>
        </p:nvSpPr>
        <p:spPr>
          <a:xfrm>
            <a:off x="723900" y="1447800"/>
            <a:ext cx="1447800" cy="1447800"/>
          </a:xfrm>
          <a:prstGeom prst="rect">
            <a:avLst/>
          </a:prstGeom>
        </p:spPr>
        <p:txBody>
          <a:bodyPr vert="horz" lIns="91440" tIns="45720" rIns="91440" bIns="45720" rtlCol="0"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300" b="1" kern="1200" cap="all" baseline="0">
                <a:solidFill>
                  <a:srgbClr val="1F7BAB"/>
                </a:solidFill>
                <a:effectLst>
                  <a:outerShdw blurRad="127000" dist="38100" dir="2700000" algn="tl" rotWithShape="0">
                    <a:schemeClr val="tx1">
                      <a:alpha val="34000"/>
                    </a:schemeClr>
                  </a:outerShdw>
                </a:effectLst>
                <a:latin typeface="Myanmar Text" panose="020B0502040204020203" pitchFamily="34" charset="0"/>
                <a:ea typeface="+mj-ea"/>
                <a:cs typeface="Myanmar Text" panose="020B0502040204020203" pitchFamily="34" charset="0"/>
              </a:defRPr>
            </a:lvl1pPr>
          </a:lstStyle>
          <a:p>
            <a:r>
              <a:rPr lang="en-US" sz="9600" dirty="0"/>
              <a:t>“</a:t>
            </a:r>
          </a:p>
        </p:txBody>
      </p:sp>
      <p:sp>
        <p:nvSpPr>
          <p:cNvPr id="8" name="Title 1">
            <a:extLst>
              <a:ext uri="{FF2B5EF4-FFF2-40B4-BE49-F238E27FC236}">
                <a16:creationId xmlns:a16="http://schemas.microsoft.com/office/drawing/2014/main" id="{A982F016-180B-6144-B158-CAE8D1C8F9E5}"/>
              </a:ext>
            </a:extLst>
          </p:cNvPr>
          <p:cNvSpPr txBox="1">
            <a:spLocks/>
          </p:cNvSpPr>
          <p:nvPr userDrawn="1"/>
        </p:nvSpPr>
        <p:spPr>
          <a:xfrm flipV="1">
            <a:off x="6972300" y="4419600"/>
            <a:ext cx="1447800" cy="1447800"/>
          </a:xfrm>
          <a:prstGeom prst="rect">
            <a:avLst/>
          </a:prstGeom>
        </p:spPr>
        <p:txBody>
          <a:bodyPr vert="horz" lIns="91440" tIns="45720" rIns="91440" bIns="45720" rtlCol="0" anchor="ctr">
            <a:normAutofit/>
          </a:bodyPr>
          <a:lstStyle>
            <a:lvl1pPr marL="0" marR="0" indent="0" algn="l" defTabSz="685800" rtl="0" eaLnBrk="1" fontAlgn="auto" latinLnBrk="0" hangingPunct="1">
              <a:lnSpc>
                <a:spcPct val="90000"/>
              </a:lnSpc>
              <a:spcBef>
                <a:spcPct val="0"/>
              </a:spcBef>
              <a:spcAft>
                <a:spcPts val="0"/>
              </a:spcAft>
              <a:buClrTx/>
              <a:buSzTx/>
              <a:buFontTx/>
              <a:buNone/>
              <a:tabLst/>
              <a:defRPr sz="3300" b="1" kern="1200" cap="all" baseline="0">
                <a:solidFill>
                  <a:srgbClr val="1F7BAB"/>
                </a:solidFill>
                <a:effectLst>
                  <a:outerShdw blurRad="127000" dist="38100" dir="2700000" algn="tl" rotWithShape="0">
                    <a:schemeClr val="tx1">
                      <a:alpha val="34000"/>
                    </a:schemeClr>
                  </a:outerShdw>
                </a:effectLst>
                <a:latin typeface="Myanmar Text" panose="020B0502040204020203" pitchFamily="34" charset="0"/>
                <a:ea typeface="+mj-ea"/>
                <a:cs typeface="Myanmar Text" panose="020B0502040204020203" pitchFamily="34" charset="0"/>
              </a:defRPr>
            </a:lvl1pPr>
          </a:lstStyle>
          <a:p>
            <a:r>
              <a:rPr lang="en-US" sz="9600" dirty="0"/>
              <a:t>“</a:t>
            </a:r>
          </a:p>
        </p:txBody>
      </p:sp>
    </p:spTree>
    <p:extLst>
      <p:ext uri="{BB962C8B-B14F-4D97-AF65-F5344CB8AC3E}">
        <p14:creationId xmlns:p14="http://schemas.microsoft.com/office/powerpoint/2010/main" val="36912983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1DEA-5296-D14F-81A7-81BF9A382B10}"/>
              </a:ext>
            </a:extLst>
          </p:cNvPr>
          <p:cNvSpPr>
            <a:spLocks noGrp="1"/>
          </p:cNvSpPr>
          <p:nvPr>
            <p:ph type="title"/>
          </p:nvPr>
        </p:nvSpPr>
        <p:spPr/>
        <p:txBody>
          <a:bodyPr/>
          <a:lstStyle>
            <a:lvl1pPr>
              <a:defRPr>
                <a:effectLst>
                  <a:outerShdw blurRad="127000" dist="38100" dir="2700000" algn="tl" rotWithShape="0">
                    <a:schemeClr val="tx1">
                      <a:alpha val="34000"/>
                    </a:scheme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6ACDCF5-7CA2-F240-9A0F-DBA63FC1F2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E4A87EF-0B1E-4E41-9F50-0E882041583E}"/>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2652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CB32-9177-5B46-86EE-81BC79C1E9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B4F9CD3-E341-D445-9B5D-F63B97D9E8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3CBA4272-CA74-A349-A39D-8BA45957D5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77D4F6-CA0A-0444-B95F-6C6FC7DB96FE}"/>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487383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D99B-1DF7-E74B-B833-1670AB8BAF90}"/>
              </a:ext>
            </a:extLst>
          </p:cNvPr>
          <p:cNvSpPr>
            <a:spLocks noGrp="1"/>
          </p:cNvSpPr>
          <p:nvPr>
            <p:ph type="title"/>
          </p:nvPr>
        </p:nvSpPr>
        <p:spPr>
          <a:xfrm>
            <a:off x="1447800" y="365126"/>
            <a:ext cx="7067550" cy="128111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BC3B895-6AD4-2943-A820-86FECC6DCE0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46F5BA-EC52-1A46-B7D3-EC216155709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DC384E-CDA6-7644-8C48-D61805708A23}"/>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472276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6B57-311C-1841-B62C-663CC611C0C6}"/>
              </a:ext>
            </a:extLst>
          </p:cNvPr>
          <p:cNvSpPr>
            <a:spLocks noGrp="1"/>
          </p:cNvSpPr>
          <p:nvPr>
            <p:ph type="title"/>
          </p:nvPr>
        </p:nvSpPr>
        <p:spPr>
          <a:xfrm>
            <a:off x="914399" y="365126"/>
            <a:ext cx="7602141"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DB29758-4FEE-274C-A0DC-40A187F8D3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3AE0517-BE1A-0A46-ACB6-718B8F3D495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170D9-0504-9D4C-847D-B142B03D85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B702262-F0F2-5741-B27A-2D54F1CE2BF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194C86E-260C-CE48-96E5-7A4115DC768E}"/>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13552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6B42-4A16-5D47-B604-DB643BD2BD02}"/>
              </a:ext>
            </a:extLst>
          </p:cNvPr>
          <p:cNvSpPr>
            <a:spLocks noGrp="1"/>
          </p:cNvSpPr>
          <p:nvPr>
            <p:ph type="title"/>
          </p:nvPr>
        </p:nvSpPr>
        <p:spPr>
          <a:xfrm>
            <a:off x="1447800" y="365126"/>
            <a:ext cx="7067550" cy="4130674"/>
          </a:xfr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AD0D5699-17F5-4348-9C64-ED675A2C9257}"/>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939771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1C27F-3B4A-5947-84DD-1F1B22E150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75D077C-E1DB-FA40-9FF9-DE156E76FC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052775-4A12-2643-BE04-0775434EC18A}"/>
              </a:ext>
            </a:extLst>
          </p:cNvPr>
          <p:cNvSpPr>
            <a:spLocks noGrp="1"/>
          </p:cNvSpPr>
          <p:nvPr>
            <p:ph type="sldNum" sz="quarter" idx="12"/>
          </p:nvPr>
        </p:nvSpPr>
        <p:spPr>
          <a:xfrm>
            <a:off x="8763000" y="5869639"/>
            <a:ext cx="381000" cy="365125"/>
          </a:xfrm>
        </p:spPr>
        <p:txBody>
          <a:bodyPr/>
          <a:lstStyle>
            <a:lvl1pPr>
              <a:defRPr sz="1200" b="1"/>
            </a:lvl1p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dirty="0">
              <a:solidFill>
                <a:srgbClr val="888888"/>
              </a:solidFill>
              <a:latin typeface="Calibri"/>
              <a:ea typeface="Calibri"/>
              <a:cs typeface="Calibri"/>
              <a:sym typeface="Calibri"/>
            </a:endParaRPr>
          </a:p>
        </p:txBody>
      </p:sp>
      <p:pic>
        <p:nvPicPr>
          <p:cNvPr id="5" name="Picture 4" descr="MRG_Logo_NOborder email small.jpg">
            <a:extLst>
              <a:ext uri="{FF2B5EF4-FFF2-40B4-BE49-F238E27FC236}">
                <a16:creationId xmlns:a16="http://schemas.microsoft.com/office/drawing/2014/main" id="{A3BB9A9C-F6FC-D44A-8FE7-8F13318CE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136524"/>
            <a:ext cx="684160" cy="795338"/>
          </a:xfrm>
          <a:prstGeom prst="rect">
            <a:avLst/>
          </a:prstGeom>
          <a:ln w="19050">
            <a:solidFill>
              <a:schemeClr val="bg1"/>
            </a:solidFill>
          </a:ln>
        </p:spPr>
      </p:pic>
      <p:pic>
        <p:nvPicPr>
          <p:cNvPr id="6" name="Picture 5">
            <a:extLst>
              <a:ext uri="{FF2B5EF4-FFF2-40B4-BE49-F238E27FC236}">
                <a16:creationId xmlns:a16="http://schemas.microsoft.com/office/drawing/2014/main" id="{D17E7976-1DDF-8B46-B6EA-C8D45A821396}"/>
              </a:ext>
            </a:extLst>
          </p:cNvPr>
          <p:cNvPicPr>
            <a:picLocks noChangeAspect="1"/>
          </p:cNvPicPr>
          <p:nvPr userDrawn="1"/>
        </p:nvPicPr>
        <p:blipFill>
          <a:blip r:embed="rId3"/>
          <a:stretch>
            <a:fillRect/>
          </a:stretch>
        </p:blipFill>
        <p:spPr>
          <a:xfrm>
            <a:off x="0" y="6248400"/>
            <a:ext cx="9144000" cy="637032"/>
          </a:xfrm>
          <a:prstGeom prst="rect">
            <a:avLst/>
          </a:prstGeom>
        </p:spPr>
      </p:pic>
    </p:spTree>
    <p:extLst>
      <p:ext uri="{BB962C8B-B14F-4D97-AF65-F5344CB8AC3E}">
        <p14:creationId xmlns:p14="http://schemas.microsoft.com/office/powerpoint/2010/main" val="128554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F7BA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1C27F-3B4A-5947-84DD-1F1B22E150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75D077C-E1DB-FA40-9FF9-DE156E76FC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052775-4A12-2643-BE04-0775434EC18A}"/>
              </a:ext>
            </a:extLst>
          </p:cNvPr>
          <p:cNvSpPr>
            <a:spLocks noGrp="1"/>
          </p:cNvSpPr>
          <p:nvPr>
            <p:ph type="sldNum" sz="quarter" idx="12"/>
          </p:nvPr>
        </p:nvSpPr>
        <p:spPr>
          <a:xfrm>
            <a:off x="8763000" y="5869639"/>
            <a:ext cx="381000" cy="365125"/>
          </a:xfrm>
        </p:spPr>
        <p:txBody>
          <a:bodyPr/>
          <a:lstStyle>
            <a:lvl1pPr>
              <a:defRPr sz="1200" b="1"/>
            </a:lvl1p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dirty="0">
              <a:solidFill>
                <a:srgbClr val="888888"/>
              </a:solidFill>
              <a:latin typeface="Calibri"/>
              <a:ea typeface="Calibri"/>
              <a:cs typeface="Calibri"/>
              <a:sym typeface="Calibri"/>
            </a:endParaRPr>
          </a:p>
        </p:txBody>
      </p:sp>
      <p:pic>
        <p:nvPicPr>
          <p:cNvPr id="5" name="Picture 4" descr="MRG_Logo_NOborder email small.jpg">
            <a:extLst>
              <a:ext uri="{FF2B5EF4-FFF2-40B4-BE49-F238E27FC236}">
                <a16:creationId xmlns:a16="http://schemas.microsoft.com/office/drawing/2014/main" id="{A3BB9A9C-F6FC-D44A-8FE7-8F13318CE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136524"/>
            <a:ext cx="684160" cy="795338"/>
          </a:xfrm>
          <a:prstGeom prst="rect">
            <a:avLst/>
          </a:prstGeom>
          <a:ln w="19050">
            <a:solidFill>
              <a:schemeClr val="bg1"/>
            </a:solidFill>
          </a:ln>
        </p:spPr>
      </p:pic>
      <p:pic>
        <p:nvPicPr>
          <p:cNvPr id="6" name="Picture 5">
            <a:extLst>
              <a:ext uri="{FF2B5EF4-FFF2-40B4-BE49-F238E27FC236}">
                <a16:creationId xmlns:a16="http://schemas.microsoft.com/office/drawing/2014/main" id="{D17E7976-1DDF-8B46-B6EA-C8D45A821396}"/>
              </a:ext>
            </a:extLst>
          </p:cNvPr>
          <p:cNvPicPr>
            <a:picLocks noChangeAspect="1"/>
          </p:cNvPicPr>
          <p:nvPr userDrawn="1"/>
        </p:nvPicPr>
        <p:blipFill>
          <a:blip r:embed="rId3"/>
          <a:stretch>
            <a:fillRect/>
          </a:stretch>
        </p:blipFill>
        <p:spPr>
          <a:xfrm>
            <a:off x="0" y="6248400"/>
            <a:ext cx="9144000" cy="637032"/>
          </a:xfrm>
          <a:prstGeom prst="rect">
            <a:avLst/>
          </a:prstGeom>
        </p:spPr>
      </p:pic>
      <p:sp>
        <p:nvSpPr>
          <p:cNvPr id="7" name="TextBox 6">
            <a:extLst>
              <a:ext uri="{FF2B5EF4-FFF2-40B4-BE49-F238E27FC236}">
                <a16:creationId xmlns:a16="http://schemas.microsoft.com/office/drawing/2014/main" id="{CB9DF9D5-68C1-824F-B994-3C17EDBF404A}"/>
              </a:ext>
            </a:extLst>
          </p:cNvPr>
          <p:cNvSpPr txBox="1"/>
          <p:nvPr userDrawn="1"/>
        </p:nvSpPr>
        <p:spPr>
          <a:xfrm>
            <a:off x="2026228" y="1295400"/>
            <a:ext cx="5472545" cy="3477875"/>
          </a:xfrm>
          <a:prstGeom prst="rect">
            <a:avLst/>
          </a:prstGeom>
          <a:noFill/>
        </p:spPr>
        <p:txBody>
          <a:bodyPr wrap="square" rtlCol="0">
            <a:spAutoFit/>
          </a:bodyPr>
          <a:lstStyle/>
          <a:p>
            <a:r>
              <a:rPr lang="en-US" sz="4400" b="1" cap="all" baseline="0" dirty="0">
                <a:solidFill>
                  <a:schemeClr val="bg1"/>
                </a:solidFill>
                <a:latin typeface="Myanmar Text" panose="020B0502040204020203" pitchFamily="34" charset="0"/>
                <a:cs typeface="Myanmar Text" panose="020B0502040204020203" pitchFamily="34" charset="0"/>
              </a:rPr>
              <a:t>This is an Impact Statement</a:t>
            </a:r>
          </a:p>
          <a:p>
            <a:endParaRPr lang="en-US" sz="4400" b="1" cap="all" baseline="0" dirty="0">
              <a:solidFill>
                <a:schemeClr val="bg1"/>
              </a:solidFill>
              <a:latin typeface="Myanmar Text" panose="020B0502040204020203" pitchFamily="34" charset="0"/>
              <a:cs typeface="Myanmar Text" panose="020B0502040204020203" pitchFamily="34" charset="0"/>
            </a:endParaRPr>
          </a:p>
          <a:p>
            <a:r>
              <a:rPr lang="en-US" sz="4400" b="1" cap="all" baseline="0" dirty="0">
                <a:solidFill>
                  <a:schemeClr val="bg1"/>
                </a:solidFill>
                <a:latin typeface="Myanmar Text" panose="020B0502040204020203" pitchFamily="34" charset="0"/>
                <a:cs typeface="Myanmar Text" panose="020B0502040204020203" pitchFamily="34" charset="0"/>
              </a:rPr>
              <a:t>Wake up the crowd</a:t>
            </a:r>
          </a:p>
        </p:txBody>
      </p:sp>
    </p:spTree>
    <p:extLst>
      <p:ext uri="{BB962C8B-B14F-4D97-AF65-F5344CB8AC3E}">
        <p14:creationId xmlns:p14="http://schemas.microsoft.com/office/powerpoint/2010/main" val="247048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E29-801F-F141-B8C6-35C7B1A2439F}"/>
              </a:ext>
            </a:extLst>
          </p:cNvPr>
          <p:cNvSpPr>
            <a:spLocks noGrp="1"/>
          </p:cNvSpPr>
          <p:nvPr>
            <p:ph type="title"/>
          </p:nvPr>
        </p:nvSpPr>
        <p:spPr>
          <a:xfrm>
            <a:off x="914399" y="457200"/>
            <a:ext cx="2664619" cy="160020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CE5F2D03-D884-EC47-A2D6-4B0D019D15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3780C-65C0-B542-8D47-E8A23DCA4D8A}"/>
              </a:ext>
            </a:extLst>
          </p:cNvPr>
          <p:cNvSpPr>
            <a:spLocks noGrp="1"/>
          </p:cNvSpPr>
          <p:nvPr>
            <p:ph type="body" sz="half" idx="2"/>
          </p:nvPr>
        </p:nvSpPr>
        <p:spPr>
          <a:xfrm>
            <a:off x="914399" y="2057400"/>
            <a:ext cx="266462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A896CEAA-4A58-734B-8907-ED0EB2BBEE86}"/>
              </a:ext>
            </a:extLst>
          </p:cNvPr>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772737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1F14B-B496-194B-9548-21CDBC49FEC7}"/>
              </a:ext>
            </a:extLst>
          </p:cNvPr>
          <p:cNvSpPr>
            <a:spLocks noGrp="1"/>
          </p:cNvSpPr>
          <p:nvPr>
            <p:ph type="title"/>
          </p:nvPr>
        </p:nvSpPr>
        <p:spPr>
          <a:xfrm>
            <a:off x="1447800" y="365126"/>
            <a:ext cx="7067550" cy="2301874"/>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36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t>TITLE STYLE</a:t>
            </a:r>
            <a:r>
              <a:rPr lang="en-US" sz="14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t/>
            </a:r>
            <a:br>
              <a:rPr lang="en-US" sz="14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br>
            <a:endParaRPr lang="en-US" dirty="0"/>
          </a:p>
        </p:txBody>
      </p:sp>
      <p:sp>
        <p:nvSpPr>
          <p:cNvPr id="3" name="Text Placeholder 2">
            <a:extLst>
              <a:ext uri="{FF2B5EF4-FFF2-40B4-BE49-F238E27FC236}">
                <a16:creationId xmlns:a16="http://schemas.microsoft.com/office/drawing/2014/main" id="{CE88DD8D-AAF2-3F4F-A3D9-73C2F1BABDE8}"/>
              </a:ext>
            </a:extLst>
          </p:cNvPr>
          <p:cNvSpPr>
            <a:spLocks noGrp="1"/>
          </p:cNvSpPr>
          <p:nvPr>
            <p:ph type="body" idx="1"/>
          </p:nvPr>
        </p:nvSpPr>
        <p:spPr>
          <a:xfrm>
            <a:off x="1447800" y="3352799"/>
            <a:ext cx="7067550" cy="2824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F2FFC7-E4D6-F14B-8740-6AAE0CAA8E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D1EA52B-157F-6040-B0F4-6BAF37EA6A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E0CD78-0957-DC40-82BB-F542748792E2}"/>
              </a:ext>
            </a:extLst>
          </p:cNvPr>
          <p:cNvSpPr>
            <a:spLocks noGrp="1"/>
          </p:cNvSpPr>
          <p:nvPr>
            <p:ph type="sldNum" sz="quarter" idx="4"/>
          </p:nvPr>
        </p:nvSpPr>
        <p:spPr>
          <a:xfrm>
            <a:off x="8705850" y="5811837"/>
            <a:ext cx="43815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a:t>
            </a:fld>
            <a:endParaRPr lang="en-US" sz="1200" b="0" i="0" u="none" strike="noStrike" cap="none" baseline="0" dirty="0">
              <a:solidFill>
                <a:srgbClr val="888888"/>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9EBB3FD-AB7B-FC4E-AF61-CA0CB078BB5B}"/>
              </a:ext>
            </a:extLst>
          </p:cNvPr>
          <p:cNvPicPr>
            <a:picLocks noChangeAspect="1"/>
          </p:cNvPicPr>
          <p:nvPr userDrawn="1"/>
        </p:nvPicPr>
        <p:blipFill>
          <a:blip r:embed="rId14"/>
          <a:stretch>
            <a:fillRect/>
          </a:stretch>
        </p:blipFill>
        <p:spPr>
          <a:xfrm>
            <a:off x="0" y="6248400"/>
            <a:ext cx="9144000" cy="637032"/>
          </a:xfrm>
          <a:prstGeom prst="rect">
            <a:avLst/>
          </a:prstGeom>
        </p:spPr>
      </p:pic>
      <p:pic>
        <p:nvPicPr>
          <p:cNvPr id="8" name="Picture 7" descr="MRG_Logo_NOborder email small.jpg">
            <a:extLst>
              <a:ext uri="{FF2B5EF4-FFF2-40B4-BE49-F238E27FC236}">
                <a16:creationId xmlns:a16="http://schemas.microsoft.com/office/drawing/2014/main" id="{7274C5F8-DFAF-F647-99F7-9759C35DAC54}"/>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152400" y="136524"/>
            <a:ext cx="684160" cy="795338"/>
          </a:xfrm>
          <a:prstGeom prst="rect">
            <a:avLst/>
          </a:prstGeom>
          <a:ln w="19050">
            <a:solidFill>
              <a:schemeClr val="bg1"/>
            </a:solidFill>
          </a:ln>
        </p:spPr>
      </p:pic>
    </p:spTree>
    <p:extLst>
      <p:ext uri="{BB962C8B-B14F-4D97-AF65-F5344CB8AC3E}">
        <p14:creationId xmlns:p14="http://schemas.microsoft.com/office/powerpoint/2010/main" val="5152876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6" r:id="rId8"/>
    <p:sldLayoutId id="2147483702" r:id="rId9"/>
    <p:sldLayoutId id="2147483703" r:id="rId10"/>
    <p:sldLayoutId id="2147483705" r:id="rId11"/>
    <p:sldLayoutId id="2147483704" r:id="rId12"/>
  </p:sldLayoutIdLst>
  <p:hf sldNum="0"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sz="3300" b="1" kern="1200" cap="all" baseline="0">
          <a:solidFill>
            <a:srgbClr val="1F7BAB"/>
          </a:solidFill>
          <a:effectLst>
            <a:outerShdw blurRad="127000" dist="38100" dir="2700000" algn="tl" rotWithShape="0">
              <a:schemeClr val="tx1">
                <a:alpha val="34000"/>
              </a:schemeClr>
            </a:outerShdw>
          </a:effectLst>
          <a:latin typeface="Myanmar Text" panose="020B0502040204020203" pitchFamily="34" charset="0"/>
          <a:ea typeface="+mj-ea"/>
          <a:cs typeface="Myanmar Text"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3500" y="3276600"/>
            <a:ext cx="7010400" cy="29392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00"/>
              </a:spcBef>
              <a:spcAft>
                <a:spcPts val="0"/>
              </a:spcAft>
              <a:buClrTx/>
              <a:buSzTx/>
              <a:buFontTx/>
              <a:buNone/>
              <a:tabLst/>
              <a:defRPr/>
            </a:pPr>
            <a:endParaRPr kumimoji="0" lang="en-US" sz="2400" u="none" strike="noStrike" kern="1200" cap="none" spc="0" normalizeH="0" baseline="0" noProof="0" dirty="0">
              <a:ln>
                <a:noFill/>
              </a:ln>
              <a:solidFill>
                <a:schemeClr val="tx1"/>
              </a:solidFill>
              <a:effectLst/>
              <a:uLnTx/>
              <a:uFillTx/>
              <a:latin typeface="Century Gothic"/>
              <a:ea typeface="+mn-ea"/>
              <a:cs typeface="Century Gothic"/>
            </a:endParaRPr>
          </a:p>
          <a:p>
            <a:pPr lvl="0" algn="ctr" defTabSz="457200">
              <a:spcBef>
                <a:spcPts val="100"/>
              </a:spcBef>
              <a:defRPr/>
            </a:pPr>
            <a:r>
              <a:rPr lang="sv-SE" sz="2800" b="1" dirty="0">
                <a:solidFill>
                  <a:schemeClr val="tx1"/>
                </a:solidFill>
                <a:latin typeface="+mn-lt"/>
                <a:cs typeface="Century Gothic"/>
              </a:rPr>
              <a:t>For </a:t>
            </a:r>
          </a:p>
          <a:p>
            <a:pPr lvl="0" algn="ctr" defTabSz="457200">
              <a:spcBef>
                <a:spcPts val="100"/>
              </a:spcBef>
              <a:defRPr/>
            </a:pPr>
            <a:r>
              <a:rPr lang="sv-SE" sz="2800" b="1" dirty="0">
                <a:solidFill>
                  <a:schemeClr val="tx1"/>
                </a:solidFill>
                <a:latin typeface="+mn-lt"/>
                <a:cs typeface="Century Gothic"/>
              </a:rPr>
              <a:t>Carmel-by-the-Sea</a:t>
            </a:r>
          </a:p>
          <a:p>
            <a:pPr lvl="0" algn="ctr" defTabSz="457200">
              <a:spcBef>
                <a:spcPts val="100"/>
              </a:spcBef>
              <a:defRPr/>
            </a:pPr>
            <a:endParaRPr lang="sv-SE" sz="2800" b="1" dirty="0">
              <a:solidFill>
                <a:schemeClr val="tx1"/>
              </a:solidFill>
              <a:latin typeface="+mn-lt"/>
              <a:cs typeface="Century Gothic"/>
            </a:endParaRPr>
          </a:p>
          <a:p>
            <a:pPr lvl="0" algn="r" defTabSz="457200">
              <a:spcBef>
                <a:spcPts val="100"/>
              </a:spcBef>
              <a:defRPr/>
            </a:pPr>
            <a:r>
              <a:rPr lang="sv-SE" sz="2400" dirty="0">
                <a:solidFill>
                  <a:schemeClr val="tx1"/>
                </a:solidFill>
                <a:latin typeface="+mn-lt"/>
                <a:cs typeface="Century Gothic"/>
              </a:rPr>
              <a:t> Brian </a:t>
            </a:r>
            <a:r>
              <a:rPr lang="sv-SE" sz="2400" dirty="0" err="1">
                <a:solidFill>
                  <a:schemeClr val="tx1"/>
                </a:solidFill>
                <a:latin typeface="+mn-lt"/>
                <a:cs typeface="Century Gothic"/>
              </a:rPr>
              <a:t>Uhler</a:t>
            </a:r>
            <a:r>
              <a:rPr lang="sv-SE" sz="2400" dirty="0">
                <a:solidFill>
                  <a:schemeClr val="tx1"/>
                </a:solidFill>
                <a:latin typeface="+mn-lt"/>
                <a:cs typeface="Century Gothic"/>
              </a:rPr>
              <a:t> </a:t>
            </a:r>
          </a:p>
          <a:p>
            <a:pPr lvl="0" algn="ctr" defTabSz="457200">
              <a:spcBef>
                <a:spcPts val="100"/>
              </a:spcBef>
              <a:defRPr/>
            </a:pPr>
            <a:r>
              <a:rPr lang="sv-SE" sz="2400" dirty="0">
                <a:solidFill>
                  <a:schemeClr val="tx1"/>
                </a:solidFill>
                <a:latin typeface="Century Gothic"/>
                <a:cs typeface="Century Gothic"/>
              </a:rPr>
              <a:t> </a:t>
            </a:r>
            <a:endParaRPr lang="en-US" sz="2400" kern="1200" dirty="0">
              <a:solidFill>
                <a:schemeClr val="tx1"/>
              </a:solidFill>
              <a:latin typeface="Century Gothic"/>
              <a:ea typeface="+mn-ea"/>
              <a:cs typeface="Century Gothic"/>
            </a:endParaRPr>
          </a:p>
          <a:p>
            <a:pPr marL="0" marR="0" lvl="0" indent="0" defTabSz="457200" rtl="0" eaLnBrk="1" fontAlgn="auto" latinLnBrk="0" hangingPunct="1">
              <a:lnSpc>
                <a:spcPct val="100000"/>
              </a:lnSpc>
              <a:spcBef>
                <a:spcPts val="100"/>
              </a:spcBef>
              <a:spcAft>
                <a:spcPts val="0"/>
              </a:spcAft>
              <a:buClrTx/>
              <a:buSzTx/>
              <a:buFontTx/>
              <a:buNone/>
              <a:tabLst/>
              <a:defRPr/>
            </a:pPr>
            <a:endParaRPr kumimoji="0" lang="en-US" sz="2400" u="none" strike="noStrike" kern="1200" cap="none" spc="0" normalizeH="0" baseline="0" noProof="0" dirty="0">
              <a:ln>
                <a:noFill/>
              </a:ln>
              <a:solidFill>
                <a:schemeClr val="tx1"/>
              </a:solidFill>
              <a:effectLst/>
              <a:uLnTx/>
              <a:uFillTx/>
              <a:latin typeface="Century Gothic"/>
              <a:ea typeface="+mn-ea"/>
              <a:cs typeface="Century Gothic"/>
            </a:endParaRPr>
          </a:p>
        </p:txBody>
      </p:sp>
      <p:sp>
        <p:nvSpPr>
          <p:cNvPr id="3" name="TextBox 2"/>
          <p:cNvSpPr txBox="1"/>
          <p:nvPr/>
        </p:nvSpPr>
        <p:spPr>
          <a:xfrm>
            <a:off x="1219200" y="1589427"/>
            <a:ext cx="7239000" cy="1954381"/>
          </a:xfrm>
          <a:prstGeom prst="rect">
            <a:avLst/>
          </a:prstGeom>
          <a:noFill/>
        </p:spPr>
        <p:txBody>
          <a:bodyPr wrap="square" rtlCol="0">
            <a:spAutoFit/>
          </a:bodyPr>
          <a:lstStyle/>
          <a:p>
            <a:pPr lvl="0" algn="ctr" defTabSz="457200">
              <a:spcBef>
                <a:spcPts val="600"/>
              </a:spcBef>
              <a:defRPr/>
            </a:pPr>
            <a:r>
              <a:rPr lang="en-US" sz="40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t>Traffic Congestion Reduction</a:t>
            </a:r>
          </a:p>
          <a:p>
            <a:pPr lvl="0" algn="ctr" defTabSz="457200">
              <a:spcBef>
                <a:spcPts val="600"/>
              </a:spcBef>
              <a:defRPr/>
            </a:pPr>
            <a:r>
              <a:rPr lang="en-US" sz="16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t>AND</a:t>
            </a:r>
          </a:p>
          <a:p>
            <a:pPr lvl="0" algn="ctr" defTabSz="457200">
              <a:spcBef>
                <a:spcPts val="600"/>
              </a:spcBef>
              <a:defRPr/>
            </a:pPr>
            <a:endParaRPr lang="en-US" sz="10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endParaRPr>
          </a:p>
          <a:p>
            <a:pPr lvl="0" algn="ctr" defTabSz="457200">
              <a:spcBef>
                <a:spcPts val="600"/>
              </a:spcBef>
              <a:defRPr/>
            </a:pPr>
            <a:r>
              <a:rPr lang="en-US" sz="4000" b="1" kern="1200" dirty="0">
                <a:solidFill>
                  <a:srgbClr val="1F7BAB"/>
                </a:solidFill>
                <a:effectLst>
                  <a:outerShdw blurRad="127000" dist="38100" dir="2700000" algn="tl" rotWithShape="0">
                    <a:srgbClr val="000000">
                      <a:alpha val="34000"/>
                    </a:srgbClr>
                  </a:outerShdw>
                </a:effectLst>
                <a:latin typeface="Myanmar Text" panose="020B0502040204020203" pitchFamily="34" charset="0"/>
                <a:cs typeface="Myanmar Text" panose="020B0502040204020203" pitchFamily="34" charset="0"/>
              </a:rPr>
              <a:t>Parking Management</a:t>
            </a:r>
          </a:p>
        </p:txBody>
      </p:sp>
      <p:sp>
        <p:nvSpPr>
          <p:cNvPr id="9" name="Rectangle 8"/>
          <p:cNvSpPr/>
          <p:nvPr/>
        </p:nvSpPr>
        <p:spPr>
          <a:xfrm>
            <a:off x="9753600" y="5105401"/>
            <a:ext cx="9982200" cy="228600"/>
          </a:xfrm>
          <a:prstGeom prst="rect">
            <a:avLst/>
          </a:prstGeom>
          <a:solidFill>
            <a:srgbClr val="F5A9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C91447C-3258-C140-86E4-418EB44C1B33}"/>
              </a:ext>
            </a:extLst>
          </p:cNvPr>
          <p:cNvPicPr>
            <a:picLocks noChangeAspect="1"/>
          </p:cNvPicPr>
          <p:nvPr/>
        </p:nvPicPr>
        <p:blipFill>
          <a:blip r:embed="rId3"/>
          <a:stretch>
            <a:fillRect/>
          </a:stretch>
        </p:blipFill>
        <p:spPr>
          <a:xfrm>
            <a:off x="9581504" y="2820416"/>
            <a:ext cx="9144000" cy="1446784"/>
          </a:xfrm>
          <a:prstGeom prst="rect">
            <a:avLst/>
          </a:prstGeom>
        </p:spPr>
      </p:pic>
    </p:spTree>
    <p:extLst>
      <p:ext uri="{BB962C8B-B14F-4D97-AF65-F5344CB8AC3E}">
        <p14:creationId xmlns:p14="http://schemas.microsoft.com/office/powerpoint/2010/main" val="2804639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86CB9-FFA5-2F02-66CB-AF7680CE12F9}"/>
              </a:ext>
            </a:extLst>
          </p:cNvPr>
          <p:cNvPicPr>
            <a:picLocks noChangeAspect="1"/>
          </p:cNvPicPr>
          <p:nvPr/>
        </p:nvPicPr>
        <p:blipFill>
          <a:blip r:embed="rId3"/>
          <a:stretch>
            <a:fillRect/>
          </a:stretch>
        </p:blipFill>
        <p:spPr>
          <a:xfrm>
            <a:off x="1066800" y="609600"/>
            <a:ext cx="7772400" cy="5118410"/>
          </a:xfrm>
          <a:prstGeom prst="rect">
            <a:avLst/>
          </a:prstGeom>
        </p:spPr>
      </p:pic>
      <p:pic>
        <p:nvPicPr>
          <p:cNvPr id="2" name="Picture 1">
            <a:extLst>
              <a:ext uri="{FF2B5EF4-FFF2-40B4-BE49-F238E27FC236}">
                <a16:creationId xmlns:a16="http://schemas.microsoft.com/office/drawing/2014/main" id="{CE4BB422-6E08-2939-5F1D-BBE778827F95}"/>
              </a:ext>
            </a:extLst>
          </p:cNvPr>
          <p:cNvPicPr>
            <a:picLocks noChangeAspect="1"/>
          </p:cNvPicPr>
          <p:nvPr/>
        </p:nvPicPr>
        <p:blipFill>
          <a:blip r:embed="rId4"/>
          <a:stretch>
            <a:fillRect/>
          </a:stretch>
        </p:blipFill>
        <p:spPr>
          <a:xfrm>
            <a:off x="6629400" y="2133600"/>
            <a:ext cx="2209800" cy="3924300"/>
          </a:xfrm>
          <a:prstGeom prst="rect">
            <a:avLst/>
          </a:prstGeom>
        </p:spPr>
      </p:pic>
      <p:sp>
        <p:nvSpPr>
          <p:cNvPr id="5" name="TextBox 4">
            <a:extLst>
              <a:ext uri="{FF2B5EF4-FFF2-40B4-BE49-F238E27FC236}">
                <a16:creationId xmlns:a16="http://schemas.microsoft.com/office/drawing/2014/main" id="{90E01DDF-4B1E-6D1F-CF8C-E60D6F7E8962}"/>
              </a:ext>
            </a:extLst>
          </p:cNvPr>
          <p:cNvSpPr txBox="1"/>
          <p:nvPr/>
        </p:nvSpPr>
        <p:spPr>
          <a:xfrm>
            <a:off x="1565564" y="5982187"/>
            <a:ext cx="4495800" cy="400110"/>
          </a:xfrm>
          <a:prstGeom prst="rect">
            <a:avLst/>
          </a:prstGeom>
          <a:solidFill>
            <a:schemeClr val="bg1"/>
          </a:solidFill>
        </p:spPr>
        <p:txBody>
          <a:bodyPr wrap="square" rtlCol="0">
            <a:spAutoFit/>
          </a:bodyPr>
          <a:lstStyle/>
          <a:p>
            <a:pPr algn="ctr"/>
            <a:r>
              <a:rPr lang="en-US" sz="2000" b="1" dirty="0"/>
              <a:t>www.shoupdogg.com </a:t>
            </a:r>
          </a:p>
        </p:txBody>
      </p:sp>
    </p:spTree>
    <p:extLst>
      <p:ext uri="{BB962C8B-B14F-4D97-AF65-F5344CB8AC3E}">
        <p14:creationId xmlns:p14="http://schemas.microsoft.com/office/powerpoint/2010/main" val="55448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F8CA7-B5D4-54FE-EBC1-6BC74A4C48C5}"/>
              </a:ext>
            </a:extLst>
          </p:cNvPr>
          <p:cNvPicPr>
            <a:picLocks noChangeAspect="1"/>
          </p:cNvPicPr>
          <p:nvPr/>
        </p:nvPicPr>
        <p:blipFill>
          <a:blip r:embed="rId3"/>
          <a:stretch>
            <a:fillRect/>
          </a:stretch>
        </p:blipFill>
        <p:spPr>
          <a:xfrm>
            <a:off x="558134" y="1219200"/>
            <a:ext cx="8027732" cy="4419600"/>
          </a:xfrm>
          <a:prstGeom prst="rect">
            <a:avLst/>
          </a:prstGeom>
        </p:spPr>
      </p:pic>
    </p:spTree>
    <p:extLst>
      <p:ext uri="{BB962C8B-B14F-4D97-AF65-F5344CB8AC3E}">
        <p14:creationId xmlns:p14="http://schemas.microsoft.com/office/powerpoint/2010/main" val="265576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066800" y="1046018"/>
            <a:ext cx="7391400" cy="4765964"/>
          </a:xfrm>
        </p:spPr>
        <p:txBody>
          <a:bodyPr>
            <a:normAutofit/>
          </a:bodyPr>
          <a:lstStyle/>
          <a:p>
            <a:pPr algn="ctr"/>
            <a:r>
              <a:rPr lang="en-US" sz="4400" dirty="0"/>
              <a:t>Does Carmel really have a Traffic Congestion problem?</a:t>
            </a:r>
            <a:br>
              <a:rPr lang="en-US" sz="4400" dirty="0"/>
            </a:br>
            <a:r>
              <a:rPr lang="en-US" sz="4400" dirty="0"/>
              <a:t/>
            </a:r>
            <a:br>
              <a:rPr lang="en-US" sz="4400" dirty="0"/>
            </a:br>
            <a:r>
              <a:rPr lang="en-US" sz="4400" dirty="0"/>
              <a:t>Let’s Compare with </a:t>
            </a:r>
            <a:br>
              <a:rPr lang="en-US" sz="4400" dirty="0"/>
            </a:br>
            <a:r>
              <a:rPr lang="en-US" sz="4400" dirty="0"/>
              <a:t>San Francisco</a:t>
            </a:r>
          </a:p>
        </p:txBody>
      </p:sp>
    </p:spTree>
    <p:extLst>
      <p:ext uri="{BB962C8B-B14F-4D97-AF65-F5344CB8AC3E}">
        <p14:creationId xmlns:p14="http://schemas.microsoft.com/office/powerpoint/2010/main" val="21671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2F32EB-22CB-AD32-AF20-E6958BB20A9A}"/>
              </a:ext>
            </a:extLst>
          </p:cNvPr>
          <p:cNvSpPr>
            <a:spLocks noGrp="1"/>
          </p:cNvSpPr>
          <p:nvPr>
            <p:ph type="title"/>
          </p:nvPr>
        </p:nvSpPr>
        <p:spPr>
          <a:xfrm>
            <a:off x="304800" y="1600200"/>
            <a:ext cx="3276600" cy="2819400"/>
          </a:xfrm>
        </p:spPr>
        <p:txBody>
          <a:bodyPr>
            <a:normAutofit/>
          </a:bodyPr>
          <a:lstStyle/>
          <a:p>
            <a:pPr algn="ctr"/>
            <a:r>
              <a:rPr lang="en-US" sz="2800" dirty="0"/>
              <a:t>4 days ago</a:t>
            </a:r>
            <a:br>
              <a:rPr lang="en-US" sz="2800" dirty="0"/>
            </a:br>
            <a:r>
              <a:rPr lang="en-US" sz="2800" dirty="0"/>
              <a:t/>
            </a:r>
            <a:br>
              <a:rPr lang="en-US" sz="2800" dirty="0"/>
            </a:br>
            <a:r>
              <a:rPr lang="en-US" sz="2800" dirty="0"/>
              <a:t>2 pm traffic</a:t>
            </a:r>
            <a:br>
              <a:rPr lang="en-US" sz="2800" dirty="0"/>
            </a:br>
            <a:r>
              <a:rPr lang="en-US" sz="2800" dirty="0"/>
              <a:t/>
            </a:r>
            <a:br>
              <a:rPr lang="en-US" sz="2800" dirty="0"/>
            </a:br>
            <a:r>
              <a:rPr lang="en-US" sz="2800" dirty="0"/>
              <a:t>San Francisco</a:t>
            </a:r>
          </a:p>
        </p:txBody>
      </p:sp>
      <p:pic>
        <p:nvPicPr>
          <p:cNvPr id="11" name="Picture 10">
            <a:extLst>
              <a:ext uri="{FF2B5EF4-FFF2-40B4-BE49-F238E27FC236}">
                <a16:creationId xmlns:a16="http://schemas.microsoft.com/office/drawing/2014/main" id="{397EB018-CBF7-727F-ABA3-F3704EAA5BF1}"/>
              </a:ext>
            </a:extLst>
          </p:cNvPr>
          <p:cNvPicPr>
            <a:picLocks noChangeAspect="1"/>
          </p:cNvPicPr>
          <p:nvPr/>
        </p:nvPicPr>
        <p:blipFill>
          <a:blip r:embed="rId3"/>
          <a:stretch>
            <a:fillRect/>
          </a:stretch>
        </p:blipFill>
        <p:spPr>
          <a:xfrm>
            <a:off x="3992829" y="533400"/>
            <a:ext cx="4846371" cy="5435294"/>
          </a:xfrm>
          <a:prstGeom prst="rect">
            <a:avLst/>
          </a:prstGeom>
        </p:spPr>
      </p:pic>
      <p:pic>
        <p:nvPicPr>
          <p:cNvPr id="12" name="Picture 11">
            <a:extLst>
              <a:ext uri="{FF2B5EF4-FFF2-40B4-BE49-F238E27FC236}">
                <a16:creationId xmlns:a16="http://schemas.microsoft.com/office/drawing/2014/main" id="{52234990-B0D4-0502-6722-1756B59C135B}"/>
              </a:ext>
            </a:extLst>
          </p:cNvPr>
          <p:cNvPicPr>
            <a:picLocks noChangeAspect="1"/>
          </p:cNvPicPr>
          <p:nvPr/>
        </p:nvPicPr>
        <p:blipFill>
          <a:blip r:embed="rId4"/>
          <a:stretch>
            <a:fillRect/>
          </a:stretch>
        </p:blipFill>
        <p:spPr>
          <a:xfrm>
            <a:off x="3840428" y="406247"/>
            <a:ext cx="5151171" cy="5689600"/>
          </a:xfrm>
          <a:prstGeom prst="rect">
            <a:avLst/>
          </a:prstGeom>
        </p:spPr>
      </p:pic>
    </p:spTree>
    <p:extLst>
      <p:ext uri="{BB962C8B-B14F-4D97-AF65-F5344CB8AC3E}">
        <p14:creationId xmlns:p14="http://schemas.microsoft.com/office/powerpoint/2010/main" val="26503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2F32EB-22CB-AD32-AF20-E6958BB20A9A}"/>
              </a:ext>
            </a:extLst>
          </p:cNvPr>
          <p:cNvSpPr>
            <a:spLocks noGrp="1"/>
          </p:cNvSpPr>
          <p:nvPr>
            <p:ph type="title"/>
          </p:nvPr>
        </p:nvSpPr>
        <p:spPr>
          <a:xfrm>
            <a:off x="304800" y="1600200"/>
            <a:ext cx="3276600" cy="2971800"/>
          </a:xfrm>
        </p:spPr>
        <p:txBody>
          <a:bodyPr>
            <a:normAutofit/>
          </a:bodyPr>
          <a:lstStyle/>
          <a:p>
            <a:pPr algn="ctr"/>
            <a:r>
              <a:rPr lang="en-US" sz="2800" dirty="0"/>
              <a:t>4 days ago</a:t>
            </a:r>
            <a:br>
              <a:rPr lang="en-US" sz="2800" dirty="0"/>
            </a:br>
            <a:r>
              <a:rPr lang="en-US" sz="2800" dirty="0"/>
              <a:t> </a:t>
            </a:r>
            <a:br>
              <a:rPr lang="en-US" sz="2800" dirty="0"/>
            </a:br>
            <a:r>
              <a:rPr lang="en-US" sz="2800" dirty="0"/>
              <a:t>2 pm traffic</a:t>
            </a:r>
            <a:br>
              <a:rPr lang="en-US" sz="2800" dirty="0"/>
            </a:br>
            <a:r>
              <a:rPr lang="en-US" sz="2800" dirty="0"/>
              <a:t/>
            </a:r>
            <a:br>
              <a:rPr lang="en-US" sz="2800" dirty="0"/>
            </a:br>
            <a:r>
              <a:rPr lang="en-US" sz="2800" dirty="0"/>
              <a:t>Carmel </a:t>
            </a:r>
            <a:br>
              <a:rPr lang="en-US" sz="2800" dirty="0"/>
            </a:br>
            <a:endParaRPr lang="en-US" sz="2800" dirty="0"/>
          </a:p>
        </p:txBody>
      </p:sp>
      <p:pic>
        <p:nvPicPr>
          <p:cNvPr id="11" name="Picture 10">
            <a:extLst>
              <a:ext uri="{FF2B5EF4-FFF2-40B4-BE49-F238E27FC236}">
                <a16:creationId xmlns:a16="http://schemas.microsoft.com/office/drawing/2014/main" id="{397EB018-CBF7-727F-ABA3-F3704EAA5BF1}"/>
              </a:ext>
            </a:extLst>
          </p:cNvPr>
          <p:cNvPicPr>
            <a:picLocks noChangeAspect="1"/>
          </p:cNvPicPr>
          <p:nvPr/>
        </p:nvPicPr>
        <p:blipFill>
          <a:blip r:embed="rId3"/>
          <a:stretch>
            <a:fillRect/>
          </a:stretch>
        </p:blipFill>
        <p:spPr>
          <a:xfrm>
            <a:off x="3992829" y="533400"/>
            <a:ext cx="4846371" cy="5435294"/>
          </a:xfrm>
          <a:prstGeom prst="rect">
            <a:avLst/>
          </a:prstGeom>
        </p:spPr>
      </p:pic>
    </p:spTree>
    <p:extLst>
      <p:ext uri="{BB962C8B-B14F-4D97-AF65-F5344CB8AC3E}">
        <p14:creationId xmlns:p14="http://schemas.microsoft.com/office/powerpoint/2010/main" val="342021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333500" y="502511"/>
            <a:ext cx="7315200" cy="832596"/>
          </a:xfrm>
        </p:spPr>
        <p:txBody>
          <a:bodyPr>
            <a:normAutofit fontScale="90000"/>
          </a:bodyPr>
          <a:lstStyle/>
          <a:p>
            <a:pPr algn="ctr"/>
            <a:r>
              <a:rPr lang="en-US" dirty="0"/>
              <a:t>Search for parking</a:t>
            </a:r>
          </a:p>
        </p:txBody>
      </p:sp>
      <p:pic>
        <p:nvPicPr>
          <p:cNvPr id="4" name="Picture 3">
            <a:extLst>
              <a:ext uri="{FF2B5EF4-FFF2-40B4-BE49-F238E27FC236}">
                <a16:creationId xmlns:a16="http://schemas.microsoft.com/office/drawing/2014/main" id="{E3AC4968-5B78-4883-AF44-18C7FC4F55DA}"/>
              </a:ext>
            </a:extLst>
          </p:cNvPr>
          <p:cNvPicPr>
            <a:picLocks noChangeAspect="1"/>
          </p:cNvPicPr>
          <p:nvPr/>
        </p:nvPicPr>
        <p:blipFill>
          <a:blip r:embed="rId3"/>
          <a:stretch>
            <a:fillRect/>
          </a:stretch>
        </p:blipFill>
        <p:spPr>
          <a:xfrm>
            <a:off x="2590800" y="1335107"/>
            <a:ext cx="3962400" cy="1662546"/>
          </a:xfrm>
          <a:prstGeom prst="rect">
            <a:avLst/>
          </a:prstGeom>
        </p:spPr>
      </p:pic>
      <p:sp>
        <p:nvSpPr>
          <p:cNvPr id="5" name="TextBox 4">
            <a:extLst>
              <a:ext uri="{FF2B5EF4-FFF2-40B4-BE49-F238E27FC236}">
                <a16:creationId xmlns:a16="http://schemas.microsoft.com/office/drawing/2014/main" id="{E711371D-13CC-B99A-CE77-83A2998C0AB4}"/>
              </a:ext>
            </a:extLst>
          </p:cNvPr>
          <p:cNvSpPr txBox="1"/>
          <p:nvPr/>
        </p:nvSpPr>
        <p:spPr>
          <a:xfrm>
            <a:off x="457200" y="3004580"/>
            <a:ext cx="8229600" cy="954107"/>
          </a:xfrm>
          <a:prstGeom prst="rect">
            <a:avLst/>
          </a:prstGeom>
          <a:noFill/>
        </p:spPr>
        <p:txBody>
          <a:bodyPr wrap="square">
            <a:spAutoFit/>
          </a:bodyPr>
          <a:lstStyle/>
          <a:p>
            <a:pPr algn="ctr"/>
            <a:r>
              <a:rPr lang="en-US" sz="2800" b="0" i="1" dirty="0">
                <a:solidFill>
                  <a:srgbClr val="282828"/>
                </a:solidFill>
                <a:effectLst/>
                <a:latin typeface="MuseoSans"/>
              </a:rPr>
              <a:t>22 studies in 15 different cities showed an average 34% of traffic was cruising in search of a parking space. </a:t>
            </a:r>
            <a:endParaRPr lang="en-US" sz="2800" i="1" dirty="0"/>
          </a:p>
        </p:txBody>
      </p:sp>
      <p:sp>
        <p:nvSpPr>
          <p:cNvPr id="9" name="TextBox 8">
            <a:extLst>
              <a:ext uri="{FF2B5EF4-FFF2-40B4-BE49-F238E27FC236}">
                <a16:creationId xmlns:a16="http://schemas.microsoft.com/office/drawing/2014/main" id="{BDF383D8-7101-199C-FC6A-6FF3B3380C81}"/>
              </a:ext>
            </a:extLst>
          </p:cNvPr>
          <p:cNvSpPr txBox="1"/>
          <p:nvPr/>
        </p:nvSpPr>
        <p:spPr>
          <a:xfrm>
            <a:off x="457200" y="4190072"/>
            <a:ext cx="8458199" cy="954107"/>
          </a:xfrm>
          <a:prstGeom prst="rect">
            <a:avLst/>
          </a:prstGeom>
          <a:noFill/>
        </p:spPr>
        <p:txBody>
          <a:bodyPr wrap="square">
            <a:spAutoFit/>
          </a:bodyPr>
          <a:lstStyle/>
          <a:p>
            <a:pPr algn="ctr"/>
            <a:r>
              <a:rPr lang="en-US" sz="2800" i="1" dirty="0">
                <a:solidFill>
                  <a:srgbClr val="282828"/>
                </a:solidFill>
                <a:latin typeface="MuseoSans"/>
              </a:rPr>
              <a:t>San Franciscans Spend 83 Hours Per Year </a:t>
            </a:r>
          </a:p>
          <a:p>
            <a:pPr algn="ctr"/>
            <a:r>
              <a:rPr lang="en-US" sz="2800" i="1" dirty="0">
                <a:solidFill>
                  <a:srgbClr val="282828"/>
                </a:solidFill>
                <a:latin typeface="MuseoSans"/>
              </a:rPr>
              <a:t>Looking for Parking	</a:t>
            </a:r>
            <a:endParaRPr lang="en-US" sz="2800" i="1" dirty="0"/>
          </a:p>
        </p:txBody>
      </p:sp>
      <p:sp>
        <p:nvSpPr>
          <p:cNvPr id="10" name="TextBox 9">
            <a:extLst>
              <a:ext uri="{FF2B5EF4-FFF2-40B4-BE49-F238E27FC236}">
                <a16:creationId xmlns:a16="http://schemas.microsoft.com/office/drawing/2014/main" id="{BF87C00E-1F14-9E30-969D-A013D70CCCBE}"/>
              </a:ext>
            </a:extLst>
          </p:cNvPr>
          <p:cNvSpPr txBox="1"/>
          <p:nvPr/>
        </p:nvSpPr>
        <p:spPr>
          <a:xfrm>
            <a:off x="5188527" y="5006232"/>
            <a:ext cx="3962400" cy="369332"/>
          </a:xfrm>
          <a:prstGeom prst="rect">
            <a:avLst/>
          </a:prstGeom>
          <a:noFill/>
        </p:spPr>
        <p:txBody>
          <a:bodyPr wrap="square">
            <a:spAutoFit/>
          </a:bodyPr>
          <a:lstStyle/>
          <a:p>
            <a:pPr algn="ctr"/>
            <a:r>
              <a:rPr lang="en-US" sz="1800" i="1" dirty="0">
                <a:solidFill>
                  <a:srgbClr val="282828"/>
                </a:solidFill>
                <a:latin typeface="MuseoSans"/>
              </a:rPr>
              <a:t>Source: Cited by </a:t>
            </a:r>
            <a:r>
              <a:rPr lang="en-US" sz="1800" i="1" dirty="0" err="1">
                <a:solidFill>
                  <a:srgbClr val="282828"/>
                </a:solidFill>
                <a:latin typeface="MuseoSans"/>
              </a:rPr>
              <a:t>Sfist.com</a:t>
            </a:r>
            <a:r>
              <a:rPr lang="en-US" sz="1800" i="1" dirty="0">
                <a:solidFill>
                  <a:srgbClr val="282828"/>
                </a:solidFill>
                <a:latin typeface="MuseoSans"/>
              </a:rPr>
              <a:t> </a:t>
            </a:r>
            <a:r>
              <a:rPr lang="en-US" sz="1800" b="0" i="1" dirty="0">
                <a:solidFill>
                  <a:srgbClr val="282828"/>
                </a:solidFill>
                <a:effectLst/>
                <a:latin typeface="MuseoSans"/>
              </a:rPr>
              <a:t> </a:t>
            </a:r>
            <a:endParaRPr lang="en-US" sz="1800" i="1" dirty="0"/>
          </a:p>
        </p:txBody>
      </p:sp>
    </p:spTree>
    <p:extLst>
      <p:ext uri="{BB962C8B-B14F-4D97-AF65-F5344CB8AC3E}">
        <p14:creationId xmlns:p14="http://schemas.microsoft.com/office/powerpoint/2010/main" val="272639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379340" y="445791"/>
            <a:ext cx="7429500" cy="549274"/>
          </a:xfrm>
        </p:spPr>
        <p:txBody>
          <a:bodyPr anchor="t">
            <a:noAutofit/>
          </a:bodyPr>
          <a:lstStyle/>
          <a:p>
            <a:r>
              <a:rPr lang="en-US" sz="3600" dirty="0"/>
              <a:t>Scope of Traffic Congestion</a:t>
            </a:r>
          </a:p>
        </p:txBody>
      </p:sp>
      <p:pic>
        <p:nvPicPr>
          <p:cNvPr id="3" name="Picture 2">
            <a:extLst>
              <a:ext uri="{FF2B5EF4-FFF2-40B4-BE49-F238E27FC236}">
                <a16:creationId xmlns:a16="http://schemas.microsoft.com/office/drawing/2014/main" id="{992195DE-AC64-2986-8790-BF9AE39A95F3}"/>
              </a:ext>
            </a:extLst>
          </p:cNvPr>
          <p:cNvPicPr>
            <a:picLocks noChangeAspect="1"/>
          </p:cNvPicPr>
          <p:nvPr/>
        </p:nvPicPr>
        <p:blipFill>
          <a:blip r:embed="rId3"/>
          <a:stretch>
            <a:fillRect/>
          </a:stretch>
        </p:blipFill>
        <p:spPr>
          <a:xfrm>
            <a:off x="1379340" y="1295400"/>
            <a:ext cx="6385320" cy="3690217"/>
          </a:xfrm>
          <a:prstGeom prst="rect">
            <a:avLst/>
          </a:prstGeom>
        </p:spPr>
      </p:pic>
      <p:sp>
        <p:nvSpPr>
          <p:cNvPr id="4" name="TextBox 3">
            <a:extLst>
              <a:ext uri="{FF2B5EF4-FFF2-40B4-BE49-F238E27FC236}">
                <a16:creationId xmlns:a16="http://schemas.microsoft.com/office/drawing/2014/main" id="{3F883EA9-43F5-F322-3003-683D405A47D6}"/>
              </a:ext>
            </a:extLst>
          </p:cNvPr>
          <p:cNvSpPr txBox="1"/>
          <p:nvPr/>
        </p:nvSpPr>
        <p:spPr>
          <a:xfrm>
            <a:off x="304800" y="5285952"/>
            <a:ext cx="8534400" cy="461665"/>
          </a:xfrm>
          <a:prstGeom prst="rect">
            <a:avLst/>
          </a:prstGeom>
          <a:noFill/>
        </p:spPr>
        <p:txBody>
          <a:bodyPr wrap="square" rtlCol="0">
            <a:spAutoFit/>
          </a:bodyPr>
          <a:lstStyle/>
          <a:p>
            <a:pPr algn="ctr"/>
            <a:r>
              <a:rPr lang="en-US" sz="2400" i="1" dirty="0"/>
              <a:t>Count the number of cars passing an empty parking space</a:t>
            </a:r>
          </a:p>
        </p:txBody>
      </p:sp>
    </p:spTree>
    <p:extLst>
      <p:ext uri="{BB962C8B-B14F-4D97-AF65-F5344CB8AC3E}">
        <p14:creationId xmlns:p14="http://schemas.microsoft.com/office/powerpoint/2010/main" val="315227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A4AE22-EF1D-4445-8C54-4306B9C71B9B}"/>
              </a:ext>
            </a:extLst>
          </p:cNvPr>
          <p:cNvSpPr>
            <a:spLocks noGrp="1"/>
          </p:cNvSpPr>
          <p:nvPr>
            <p:ph sz="quarter" idx="4"/>
          </p:nvPr>
        </p:nvSpPr>
        <p:spPr>
          <a:xfrm>
            <a:off x="4572000" y="1719063"/>
            <a:ext cx="3962400" cy="2776737"/>
          </a:xfrm>
          <a:solidFill>
            <a:schemeClr val="bg2">
              <a:lumMod val="90000"/>
            </a:schemeClr>
          </a:solidFill>
        </p:spPr>
        <p:txBody>
          <a:bodyPr>
            <a:normAutofit/>
          </a:bodyPr>
          <a:lstStyle/>
          <a:p>
            <a:pPr marL="0" indent="0" algn="ctr">
              <a:buNone/>
            </a:pPr>
            <a:r>
              <a:rPr lang="en-US" sz="3200" dirty="0"/>
              <a:t>Study of 1000 participants found:</a:t>
            </a:r>
          </a:p>
        </p:txBody>
      </p:sp>
      <p:pic>
        <p:nvPicPr>
          <p:cNvPr id="7" name="Picture 6">
            <a:extLst>
              <a:ext uri="{FF2B5EF4-FFF2-40B4-BE49-F238E27FC236}">
                <a16:creationId xmlns:a16="http://schemas.microsoft.com/office/drawing/2014/main" id="{70C2A53B-A108-A33F-D4F4-42DBE0EB5D6C}"/>
              </a:ext>
            </a:extLst>
          </p:cNvPr>
          <p:cNvPicPr>
            <a:picLocks noChangeAspect="1"/>
          </p:cNvPicPr>
          <p:nvPr/>
        </p:nvPicPr>
        <p:blipFill>
          <a:blip r:embed="rId3"/>
          <a:stretch>
            <a:fillRect/>
          </a:stretch>
        </p:blipFill>
        <p:spPr>
          <a:xfrm>
            <a:off x="838200" y="1235271"/>
            <a:ext cx="3163031" cy="4168380"/>
          </a:xfrm>
          <a:prstGeom prst="rect">
            <a:avLst/>
          </a:prstGeom>
        </p:spPr>
      </p:pic>
      <p:sp>
        <p:nvSpPr>
          <p:cNvPr id="9" name="TextBox 8">
            <a:extLst>
              <a:ext uri="{FF2B5EF4-FFF2-40B4-BE49-F238E27FC236}">
                <a16:creationId xmlns:a16="http://schemas.microsoft.com/office/drawing/2014/main" id="{E99821EC-81F4-53B0-2122-21D97FB116CD}"/>
              </a:ext>
            </a:extLst>
          </p:cNvPr>
          <p:cNvSpPr txBox="1"/>
          <p:nvPr/>
        </p:nvSpPr>
        <p:spPr>
          <a:xfrm>
            <a:off x="4724400" y="2828835"/>
            <a:ext cx="3962400" cy="1200329"/>
          </a:xfrm>
          <a:prstGeom prst="rect">
            <a:avLst/>
          </a:prstGeom>
          <a:noFill/>
        </p:spPr>
        <p:txBody>
          <a:bodyPr wrap="square">
            <a:spAutoFit/>
          </a:bodyPr>
          <a:lstStyle/>
          <a:p>
            <a:r>
              <a:rPr lang="en-US" sz="2400" i="1" dirty="0"/>
              <a:t>76% avoid traveling to certain areas because of a perceived lack of parking. </a:t>
            </a:r>
          </a:p>
        </p:txBody>
      </p:sp>
      <p:sp>
        <p:nvSpPr>
          <p:cNvPr id="10" name="Title 1">
            <a:extLst>
              <a:ext uri="{FF2B5EF4-FFF2-40B4-BE49-F238E27FC236}">
                <a16:creationId xmlns:a16="http://schemas.microsoft.com/office/drawing/2014/main" id="{6E0CC235-F9BD-8033-7561-7C9AF389F597}"/>
              </a:ext>
            </a:extLst>
          </p:cNvPr>
          <p:cNvSpPr>
            <a:spLocks noGrp="1"/>
          </p:cNvSpPr>
          <p:nvPr>
            <p:ph type="title"/>
          </p:nvPr>
        </p:nvSpPr>
        <p:spPr>
          <a:xfrm>
            <a:off x="1295400" y="457200"/>
            <a:ext cx="7467600" cy="549274"/>
          </a:xfrm>
        </p:spPr>
        <p:txBody>
          <a:bodyPr anchor="t">
            <a:noAutofit/>
          </a:bodyPr>
          <a:lstStyle/>
          <a:p>
            <a:r>
              <a:rPr lang="en-US" sz="3200" dirty="0"/>
              <a:t>The parking professional</a:t>
            </a:r>
            <a:r>
              <a:rPr lang="en-US" sz="1800" dirty="0"/>
              <a:t> (Sept 2018)</a:t>
            </a:r>
          </a:p>
        </p:txBody>
      </p:sp>
    </p:spTree>
    <p:extLst>
      <p:ext uri="{BB962C8B-B14F-4D97-AF65-F5344CB8AC3E}">
        <p14:creationId xmlns:p14="http://schemas.microsoft.com/office/powerpoint/2010/main" val="19562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447800" y="365125"/>
            <a:ext cx="7010400" cy="1235075"/>
          </a:xfrm>
        </p:spPr>
        <p:txBody>
          <a:bodyPr>
            <a:normAutofit/>
          </a:bodyPr>
          <a:lstStyle/>
          <a:p>
            <a:pPr algn="ctr"/>
            <a:r>
              <a:rPr lang="en-US" sz="3600" dirty="0"/>
              <a:t>Goldilocks Principle</a:t>
            </a:r>
            <a:br>
              <a:rPr lang="en-US" sz="3600" dirty="0"/>
            </a:br>
            <a:r>
              <a:rPr lang="en-US" sz="3600" dirty="0"/>
              <a:t>of parking</a:t>
            </a:r>
          </a:p>
        </p:txBody>
      </p:sp>
      <p:sp>
        <p:nvSpPr>
          <p:cNvPr id="8" name="TextBox 7">
            <a:extLst>
              <a:ext uri="{FF2B5EF4-FFF2-40B4-BE49-F238E27FC236}">
                <a16:creationId xmlns:a16="http://schemas.microsoft.com/office/drawing/2014/main" id="{4D292CEA-BED2-21A0-254E-9026CF250437}"/>
              </a:ext>
            </a:extLst>
          </p:cNvPr>
          <p:cNvSpPr txBox="1"/>
          <p:nvPr/>
        </p:nvSpPr>
        <p:spPr>
          <a:xfrm>
            <a:off x="533398" y="1500390"/>
            <a:ext cx="2895601" cy="954107"/>
          </a:xfrm>
          <a:prstGeom prst="rect">
            <a:avLst/>
          </a:prstGeom>
          <a:noFill/>
        </p:spPr>
        <p:txBody>
          <a:bodyPr wrap="square">
            <a:spAutoFit/>
          </a:bodyPr>
          <a:lstStyle/>
          <a:p>
            <a:pPr algn="ctr"/>
            <a:r>
              <a:rPr lang="en-US" sz="2800" i="1" dirty="0">
                <a:solidFill>
                  <a:srgbClr val="282828"/>
                </a:solidFill>
                <a:latin typeface="MuseoSans"/>
              </a:rPr>
              <a:t>Charge too Little (or free)	</a:t>
            </a:r>
            <a:endParaRPr lang="en-US" sz="2800" i="1" dirty="0"/>
          </a:p>
        </p:txBody>
      </p:sp>
      <p:sp>
        <p:nvSpPr>
          <p:cNvPr id="9" name="TextBox 8">
            <a:extLst>
              <a:ext uri="{FF2B5EF4-FFF2-40B4-BE49-F238E27FC236}">
                <a16:creationId xmlns:a16="http://schemas.microsoft.com/office/drawing/2014/main" id="{78CA56DC-9833-2E9F-887F-45C7235975F3}"/>
              </a:ext>
            </a:extLst>
          </p:cNvPr>
          <p:cNvSpPr txBox="1"/>
          <p:nvPr/>
        </p:nvSpPr>
        <p:spPr>
          <a:xfrm>
            <a:off x="685797" y="3429000"/>
            <a:ext cx="2743201" cy="954107"/>
          </a:xfrm>
          <a:prstGeom prst="rect">
            <a:avLst/>
          </a:prstGeom>
          <a:noFill/>
        </p:spPr>
        <p:txBody>
          <a:bodyPr wrap="square">
            <a:spAutoFit/>
          </a:bodyPr>
          <a:lstStyle/>
          <a:p>
            <a:pPr algn="ctr"/>
            <a:r>
              <a:rPr lang="en-US" sz="2800" i="1" dirty="0">
                <a:solidFill>
                  <a:srgbClr val="282828"/>
                </a:solidFill>
                <a:latin typeface="MuseoSans"/>
              </a:rPr>
              <a:t>Charge too Much	</a:t>
            </a:r>
            <a:endParaRPr lang="en-US" sz="2800" i="1" dirty="0"/>
          </a:p>
        </p:txBody>
      </p:sp>
      <p:sp>
        <p:nvSpPr>
          <p:cNvPr id="10" name="TextBox 9">
            <a:extLst>
              <a:ext uri="{FF2B5EF4-FFF2-40B4-BE49-F238E27FC236}">
                <a16:creationId xmlns:a16="http://schemas.microsoft.com/office/drawing/2014/main" id="{5EA90F16-360D-8655-0AD4-56D9AC8AD992}"/>
              </a:ext>
            </a:extLst>
          </p:cNvPr>
          <p:cNvSpPr txBox="1"/>
          <p:nvPr/>
        </p:nvSpPr>
        <p:spPr>
          <a:xfrm>
            <a:off x="4010891" y="1460717"/>
            <a:ext cx="4953000" cy="2246769"/>
          </a:xfrm>
          <a:prstGeom prst="rect">
            <a:avLst/>
          </a:prstGeom>
          <a:noFill/>
        </p:spPr>
        <p:txBody>
          <a:bodyPr wrap="square">
            <a:spAutoFit/>
          </a:bodyPr>
          <a:lstStyle/>
          <a:p>
            <a:pPr marL="457200" indent="-457200">
              <a:buFont typeface="Arial" panose="020B0604020202020204" pitchFamily="34" charset="0"/>
              <a:buChar char="•"/>
            </a:pPr>
            <a:r>
              <a:rPr lang="en-US" sz="2800" i="1" dirty="0">
                <a:solidFill>
                  <a:srgbClr val="282828"/>
                </a:solidFill>
                <a:latin typeface="MuseoSans"/>
              </a:rPr>
              <a:t>No on-street parking</a:t>
            </a:r>
          </a:p>
          <a:p>
            <a:pPr marL="457200" indent="-457200">
              <a:buFont typeface="Arial" panose="020B0604020202020204" pitchFamily="34" charset="0"/>
              <a:buChar char="•"/>
            </a:pPr>
            <a:r>
              <a:rPr lang="en-US" sz="2800" i="1" dirty="0">
                <a:solidFill>
                  <a:srgbClr val="282828"/>
                </a:solidFill>
                <a:latin typeface="MuseoSans"/>
              </a:rPr>
              <a:t>Traffic congestion/pollution</a:t>
            </a:r>
          </a:p>
          <a:p>
            <a:pPr marL="457200" indent="-457200">
              <a:buFont typeface="Arial" panose="020B0604020202020204" pitchFamily="34" charset="0"/>
              <a:buChar char="•"/>
            </a:pPr>
            <a:r>
              <a:rPr lang="en-US" sz="2800" i="1" dirty="0">
                <a:solidFill>
                  <a:srgbClr val="282828"/>
                </a:solidFill>
                <a:latin typeface="MuseoSans"/>
              </a:rPr>
              <a:t>Employees impact availability</a:t>
            </a:r>
          </a:p>
          <a:p>
            <a:pPr marL="457200" indent="-457200">
              <a:buFont typeface="Arial" panose="020B0604020202020204" pitchFamily="34" charset="0"/>
              <a:buChar char="•"/>
            </a:pPr>
            <a:r>
              <a:rPr lang="en-US" sz="2800" i="1" dirty="0">
                <a:solidFill>
                  <a:srgbClr val="282828"/>
                </a:solidFill>
                <a:latin typeface="MuseoSans"/>
              </a:rPr>
              <a:t>Loss of customers</a:t>
            </a:r>
          </a:p>
          <a:p>
            <a:pPr marL="457200" indent="-457200">
              <a:buFont typeface="Arial" panose="020B0604020202020204" pitchFamily="34" charset="0"/>
              <a:buChar char="•"/>
            </a:pPr>
            <a:endParaRPr lang="en-US" sz="2800" i="1" dirty="0">
              <a:solidFill>
                <a:srgbClr val="282828"/>
              </a:solidFill>
              <a:latin typeface="MuseoSans"/>
            </a:endParaRPr>
          </a:p>
        </p:txBody>
      </p:sp>
      <p:sp>
        <p:nvSpPr>
          <p:cNvPr id="11" name="TextBox 10">
            <a:extLst>
              <a:ext uri="{FF2B5EF4-FFF2-40B4-BE49-F238E27FC236}">
                <a16:creationId xmlns:a16="http://schemas.microsoft.com/office/drawing/2014/main" id="{745A8B2C-BC19-3885-3A6F-4F8265D867B4}"/>
              </a:ext>
            </a:extLst>
          </p:cNvPr>
          <p:cNvSpPr txBox="1"/>
          <p:nvPr/>
        </p:nvSpPr>
        <p:spPr>
          <a:xfrm>
            <a:off x="4010891" y="3358412"/>
            <a:ext cx="4953000" cy="954107"/>
          </a:xfrm>
          <a:prstGeom prst="rect">
            <a:avLst/>
          </a:prstGeom>
          <a:noFill/>
        </p:spPr>
        <p:txBody>
          <a:bodyPr wrap="square">
            <a:spAutoFit/>
          </a:bodyPr>
          <a:lstStyle/>
          <a:p>
            <a:pPr marL="457200" indent="-457200">
              <a:buFont typeface="Arial" panose="020B0604020202020204" pitchFamily="34" charset="0"/>
              <a:buChar char="•"/>
            </a:pPr>
            <a:r>
              <a:rPr lang="en-US" sz="2800" i="1" dirty="0">
                <a:solidFill>
                  <a:srgbClr val="282828"/>
                </a:solidFill>
                <a:latin typeface="MuseoSans"/>
              </a:rPr>
              <a:t>Vacant parking spaces</a:t>
            </a:r>
          </a:p>
          <a:p>
            <a:pPr marL="457200" indent="-457200">
              <a:buFont typeface="Arial" panose="020B0604020202020204" pitchFamily="34" charset="0"/>
              <a:buChar char="•"/>
            </a:pPr>
            <a:r>
              <a:rPr lang="en-US" sz="2800" i="1" dirty="0">
                <a:solidFill>
                  <a:srgbClr val="282828"/>
                </a:solidFill>
                <a:latin typeface="MuseoSans"/>
              </a:rPr>
              <a:t>Loss of customers</a:t>
            </a:r>
          </a:p>
        </p:txBody>
      </p:sp>
      <p:sp>
        <p:nvSpPr>
          <p:cNvPr id="12" name="TextBox 11">
            <a:extLst>
              <a:ext uri="{FF2B5EF4-FFF2-40B4-BE49-F238E27FC236}">
                <a16:creationId xmlns:a16="http://schemas.microsoft.com/office/drawing/2014/main" id="{607DD3B6-5C61-7E13-95CC-9D2CD1DEEE2E}"/>
              </a:ext>
            </a:extLst>
          </p:cNvPr>
          <p:cNvSpPr txBox="1"/>
          <p:nvPr/>
        </p:nvSpPr>
        <p:spPr>
          <a:xfrm>
            <a:off x="381000" y="4678809"/>
            <a:ext cx="2743201" cy="523220"/>
          </a:xfrm>
          <a:prstGeom prst="rect">
            <a:avLst/>
          </a:prstGeom>
          <a:noFill/>
        </p:spPr>
        <p:txBody>
          <a:bodyPr wrap="square">
            <a:spAutoFit/>
          </a:bodyPr>
          <a:lstStyle/>
          <a:p>
            <a:pPr algn="ctr"/>
            <a:r>
              <a:rPr lang="en-US" sz="2800" i="1" dirty="0">
                <a:solidFill>
                  <a:srgbClr val="282828"/>
                </a:solidFill>
                <a:latin typeface="MuseoSans"/>
              </a:rPr>
              <a:t>Right Price	</a:t>
            </a:r>
            <a:endParaRPr lang="en-US" sz="2800" i="1" dirty="0"/>
          </a:p>
        </p:txBody>
      </p:sp>
      <p:sp>
        <p:nvSpPr>
          <p:cNvPr id="14" name="TextBox 13">
            <a:extLst>
              <a:ext uri="{FF2B5EF4-FFF2-40B4-BE49-F238E27FC236}">
                <a16:creationId xmlns:a16="http://schemas.microsoft.com/office/drawing/2014/main" id="{908D0243-B35D-6743-0EF4-313CA58C5142}"/>
              </a:ext>
            </a:extLst>
          </p:cNvPr>
          <p:cNvSpPr txBox="1"/>
          <p:nvPr/>
        </p:nvSpPr>
        <p:spPr>
          <a:xfrm>
            <a:off x="4017818" y="4678809"/>
            <a:ext cx="4953000" cy="1384995"/>
          </a:xfrm>
          <a:prstGeom prst="rect">
            <a:avLst/>
          </a:prstGeom>
          <a:noFill/>
        </p:spPr>
        <p:txBody>
          <a:bodyPr wrap="square">
            <a:spAutoFit/>
          </a:bodyPr>
          <a:lstStyle/>
          <a:p>
            <a:r>
              <a:rPr lang="en-US" sz="2800" i="1" dirty="0">
                <a:solidFill>
                  <a:srgbClr val="282828"/>
                </a:solidFill>
                <a:latin typeface="MuseoSans"/>
              </a:rPr>
              <a:t>Lowest price to keep one or two spaces open per block to provide convenient access</a:t>
            </a:r>
          </a:p>
        </p:txBody>
      </p:sp>
      <p:cxnSp>
        <p:nvCxnSpPr>
          <p:cNvPr id="16" name="Straight Connector 15">
            <a:extLst>
              <a:ext uri="{FF2B5EF4-FFF2-40B4-BE49-F238E27FC236}">
                <a16:creationId xmlns:a16="http://schemas.microsoft.com/office/drawing/2014/main" id="{C33813D9-EB4A-D1ED-DC15-78A588FC132B}"/>
              </a:ext>
            </a:extLst>
          </p:cNvPr>
          <p:cNvCxnSpPr/>
          <p:nvPr/>
        </p:nvCxnSpPr>
        <p:spPr>
          <a:xfrm>
            <a:off x="990600" y="327660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1BF8AB-12DF-04DB-D906-088B8CC284F4}"/>
              </a:ext>
            </a:extLst>
          </p:cNvPr>
          <p:cNvCxnSpPr/>
          <p:nvPr/>
        </p:nvCxnSpPr>
        <p:spPr>
          <a:xfrm>
            <a:off x="990600" y="4495800"/>
            <a:ext cx="716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3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600200" y="685800"/>
            <a:ext cx="6553200" cy="625474"/>
          </a:xfrm>
        </p:spPr>
        <p:txBody>
          <a:bodyPr>
            <a:noAutofit/>
          </a:bodyPr>
          <a:lstStyle/>
          <a:p>
            <a:r>
              <a:rPr lang="en-US" sz="4000" dirty="0"/>
              <a:t>Reasons to reengage</a:t>
            </a:r>
          </a:p>
        </p:txBody>
      </p:sp>
      <p:sp>
        <p:nvSpPr>
          <p:cNvPr id="6" name="TextBox 5">
            <a:extLst>
              <a:ext uri="{FF2B5EF4-FFF2-40B4-BE49-F238E27FC236}">
                <a16:creationId xmlns:a16="http://schemas.microsoft.com/office/drawing/2014/main" id="{1FAD7E6B-F26D-1DCB-48C3-51576A0548B6}"/>
              </a:ext>
            </a:extLst>
          </p:cNvPr>
          <p:cNvSpPr txBox="1"/>
          <p:nvPr/>
        </p:nvSpPr>
        <p:spPr>
          <a:xfrm>
            <a:off x="647700" y="1828800"/>
            <a:ext cx="7848600" cy="2923877"/>
          </a:xfrm>
          <a:prstGeom prst="rect">
            <a:avLst/>
          </a:prstGeom>
          <a:solidFill>
            <a:schemeClr val="bg1"/>
          </a:solidFill>
        </p:spPr>
        <p:txBody>
          <a:bodyPr wrap="square" rtlCol="0">
            <a:spAutoFit/>
          </a:bodyPr>
          <a:lstStyle/>
          <a:p>
            <a:pPr marL="342900" indent="-342900">
              <a:spcAft>
                <a:spcPts val="1200"/>
              </a:spcAft>
              <a:buFont typeface="Arial" panose="020B0604020202020204" pitchFamily="34" charset="0"/>
              <a:buChar char="•"/>
            </a:pPr>
            <a:r>
              <a:rPr lang="en-US" sz="2400" dirty="0"/>
              <a:t>Traffic congestion and limited parking still a problem</a:t>
            </a:r>
          </a:p>
          <a:p>
            <a:pPr marL="342900" indent="-342900">
              <a:spcAft>
                <a:spcPts val="1200"/>
              </a:spcAft>
              <a:buFont typeface="Arial" panose="020B0604020202020204" pitchFamily="34" charset="0"/>
              <a:buChar char="•"/>
            </a:pPr>
            <a:r>
              <a:rPr lang="en-US" sz="2400" dirty="0"/>
              <a:t>Rising concern about pollution demands action</a:t>
            </a:r>
          </a:p>
          <a:p>
            <a:pPr marL="342900" indent="-342900">
              <a:spcAft>
                <a:spcPts val="1200"/>
              </a:spcAft>
              <a:buFont typeface="Arial" panose="020B0604020202020204" pitchFamily="34" charset="0"/>
              <a:buChar char="•"/>
            </a:pPr>
            <a:r>
              <a:rPr lang="en-US" sz="2400" dirty="0"/>
              <a:t>Technology now allows for fewer or no kiosks</a:t>
            </a:r>
          </a:p>
          <a:p>
            <a:pPr marL="342900" indent="-342900">
              <a:spcAft>
                <a:spcPts val="1200"/>
              </a:spcAft>
              <a:buFont typeface="Arial" panose="020B0604020202020204" pitchFamily="34" charset="0"/>
              <a:buChar char="•"/>
            </a:pPr>
            <a:r>
              <a:rPr lang="en-US" sz="2400" dirty="0"/>
              <a:t>Employee parking still adds to the problem</a:t>
            </a:r>
          </a:p>
          <a:p>
            <a:pPr marL="342900" indent="-342900">
              <a:spcAft>
                <a:spcPts val="1200"/>
              </a:spcAft>
              <a:buFont typeface="Arial" panose="020B0604020202020204" pitchFamily="34" charset="0"/>
              <a:buChar char="•"/>
            </a:pPr>
            <a:r>
              <a:rPr lang="en-US" sz="2400" dirty="0"/>
              <a:t>Society more accustomed to new technology </a:t>
            </a:r>
          </a:p>
          <a:p>
            <a:endParaRPr lang="en-US" dirty="0"/>
          </a:p>
        </p:txBody>
      </p:sp>
      <p:sp>
        <p:nvSpPr>
          <p:cNvPr id="3" name="TextBox 2">
            <a:extLst>
              <a:ext uri="{FF2B5EF4-FFF2-40B4-BE49-F238E27FC236}">
                <a16:creationId xmlns:a16="http://schemas.microsoft.com/office/drawing/2014/main" id="{906F4C3F-DAAB-A51E-A213-171C53A53C9B}"/>
              </a:ext>
            </a:extLst>
          </p:cNvPr>
          <p:cNvSpPr txBox="1"/>
          <p:nvPr/>
        </p:nvSpPr>
        <p:spPr>
          <a:xfrm>
            <a:off x="647700" y="1600200"/>
            <a:ext cx="7848600" cy="2923877"/>
          </a:xfrm>
          <a:prstGeom prst="rect">
            <a:avLst/>
          </a:prstGeom>
          <a:solidFill>
            <a:schemeClr val="bg1"/>
          </a:solidFill>
        </p:spPr>
        <p:txBody>
          <a:bodyPr wrap="square" rtlCol="0">
            <a:spAutoFit/>
          </a:bodyPr>
          <a:lstStyle/>
          <a:p>
            <a:pPr marL="342900" indent="-342900">
              <a:spcAft>
                <a:spcPts val="1200"/>
              </a:spcAft>
              <a:buFont typeface="Arial" panose="020B0604020202020204" pitchFamily="34" charset="0"/>
              <a:buChar char="•"/>
            </a:pPr>
            <a:r>
              <a:rPr lang="en-US" sz="2400" dirty="0"/>
              <a:t>Traffic congestion and limited parking still a problem</a:t>
            </a:r>
          </a:p>
          <a:p>
            <a:pPr marL="342900" indent="-342900">
              <a:spcAft>
                <a:spcPts val="1200"/>
              </a:spcAft>
              <a:buFont typeface="Arial" panose="020B0604020202020204" pitchFamily="34" charset="0"/>
              <a:buChar char="•"/>
            </a:pPr>
            <a:r>
              <a:rPr lang="en-US" sz="2400" dirty="0"/>
              <a:t>Rising concern about pollution demands action</a:t>
            </a:r>
          </a:p>
          <a:p>
            <a:pPr marL="342900" indent="-342900">
              <a:spcAft>
                <a:spcPts val="1200"/>
              </a:spcAft>
              <a:buFont typeface="Arial" panose="020B0604020202020204" pitchFamily="34" charset="0"/>
              <a:buChar char="•"/>
            </a:pPr>
            <a:r>
              <a:rPr lang="en-US" sz="2400" dirty="0"/>
              <a:t>Technology now allows for fewer or no kiosks</a:t>
            </a:r>
          </a:p>
          <a:p>
            <a:pPr marL="342900" indent="-342900">
              <a:spcAft>
                <a:spcPts val="1200"/>
              </a:spcAft>
              <a:buFont typeface="Arial" panose="020B0604020202020204" pitchFamily="34" charset="0"/>
              <a:buChar char="•"/>
            </a:pPr>
            <a:r>
              <a:rPr lang="en-US" sz="2400" dirty="0"/>
              <a:t>Employee parking still adds to the problem</a:t>
            </a:r>
          </a:p>
          <a:p>
            <a:pPr marL="342900" indent="-342900">
              <a:spcAft>
                <a:spcPts val="1200"/>
              </a:spcAft>
              <a:buFont typeface="Arial" panose="020B0604020202020204" pitchFamily="34" charset="0"/>
              <a:buChar char="•"/>
            </a:pPr>
            <a:r>
              <a:rPr lang="en-US" sz="2400" dirty="0"/>
              <a:t>Society more accustomed to new technology </a:t>
            </a:r>
          </a:p>
          <a:p>
            <a:endParaRPr lang="en-US" dirty="0"/>
          </a:p>
        </p:txBody>
      </p:sp>
    </p:spTree>
    <p:extLst>
      <p:ext uri="{BB962C8B-B14F-4D97-AF65-F5344CB8AC3E}">
        <p14:creationId xmlns:p14="http://schemas.microsoft.com/office/powerpoint/2010/main" val="82513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C7D7CC-910F-CB4C-BDDB-D82882717454}"/>
              </a:ext>
            </a:extLst>
          </p:cNvPr>
          <p:cNvPicPr>
            <a:picLocks noChangeAspect="1"/>
          </p:cNvPicPr>
          <p:nvPr/>
        </p:nvPicPr>
        <p:blipFill>
          <a:blip r:embed="rId3"/>
          <a:stretch>
            <a:fillRect/>
          </a:stretch>
        </p:blipFill>
        <p:spPr>
          <a:xfrm>
            <a:off x="0" y="6096000"/>
            <a:ext cx="9144000" cy="789432"/>
          </a:xfrm>
          <a:prstGeom prst="rect">
            <a:avLst/>
          </a:prstGeom>
        </p:spPr>
      </p:pic>
      <p:pic>
        <p:nvPicPr>
          <p:cNvPr id="3" name="Picture 2" descr="MRG_Logo_NOborder email small.jpg">
            <a:extLst>
              <a:ext uri="{FF2B5EF4-FFF2-40B4-BE49-F238E27FC236}">
                <a16:creationId xmlns:a16="http://schemas.microsoft.com/office/drawing/2014/main" id="{1088FA16-6D08-924A-A501-79D98E825A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399" y="152400"/>
            <a:ext cx="786579" cy="914400"/>
          </a:xfrm>
          <a:prstGeom prst="rect">
            <a:avLst/>
          </a:prstGeom>
          <a:ln w="19050">
            <a:solidFill>
              <a:schemeClr val="bg1"/>
            </a:solidFill>
          </a:ln>
        </p:spPr>
      </p:pic>
      <p:sp>
        <p:nvSpPr>
          <p:cNvPr id="4" name="TextBox 3">
            <a:extLst>
              <a:ext uri="{FF2B5EF4-FFF2-40B4-BE49-F238E27FC236}">
                <a16:creationId xmlns:a16="http://schemas.microsoft.com/office/drawing/2014/main" id="{7093D473-880F-C348-A22C-B1A90B9657D0}"/>
              </a:ext>
            </a:extLst>
          </p:cNvPr>
          <p:cNvSpPr txBox="1"/>
          <p:nvPr/>
        </p:nvSpPr>
        <p:spPr>
          <a:xfrm>
            <a:off x="1828800" y="1600200"/>
            <a:ext cx="6248400" cy="3354765"/>
          </a:xfrm>
          <a:prstGeom prst="rect">
            <a:avLst/>
          </a:prstGeom>
          <a:noFill/>
        </p:spPr>
        <p:txBody>
          <a:bodyPr wrap="square" rtlCol="0">
            <a:spAutoFit/>
          </a:bodyPr>
          <a:lstStyle/>
          <a:p>
            <a:r>
              <a:rPr lang="en-US" sz="3200" b="1" dirty="0">
                <a:solidFill>
                  <a:srgbClr val="F5A93F"/>
                </a:solidFill>
                <a:latin typeface="Myanmar Text" panose="020B0502040204020203" pitchFamily="34" charset="0"/>
                <a:cs typeface="Myanmar Text" panose="020B0502040204020203" pitchFamily="34" charset="0"/>
              </a:rPr>
              <a:t>OBJECTIVES</a:t>
            </a:r>
          </a:p>
          <a:p>
            <a:pPr marL="285750" indent="-285750">
              <a:spcAft>
                <a:spcPts val="1200"/>
              </a:spcAft>
              <a:buFont typeface="Wingdings" pitchFamily="2" charset="2"/>
              <a:buChar char="§"/>
            </a:pPr>
            <a:r>
              <a:rPr lang="en-US" sz="2800" dirty="0">
                <a:latin typeface="Calibri" panose="020F0502020204030204" pitchFamily="34" charset="0"/>
                <a:cs typeface="Calibri" panose="020F0502020204030204" pitchFamily="34" charset="0"/>
              </a:rPr>
              <a:t>Review Background/History</a:t>
            </a:r>
          </a:p>
          <a:p>
            <a:pPr marL="285750" indent="-285750">
              <a:spcAft>
                <a:spcPts val="1200"/>
              </a:spcAft>
              <a:buFont typeface="Wingdings" pitchFamily="2" charset="2"/>
              <a:buChar char="§"/>
            </a:pPr>
            <a:r>
              <a:rPr lang="en-US" sz="2800" dirty="0">
                <a:latin typeface="Calibri" panose="020F0502020204030204" pitchFamily="34" charset="0"/>
                <a:cs typeface="Calibri" panose="020F0502020204030204" pitchFamily="34" charset="0"/>
              </a:rPr>
              <a:t>Summarize Past Council Action</a:t>
            </a:r>
          </a:p>
          <a:p>
            <a:pPr marL="285750" indent="-285750">
              <a:spcAft>
                <a:spcPts val="1200"/>
              </a:spcAft>
              <a:buFont typeface="Wingdings" pitchFamily="2" charset="2"/>
              <a:buChar char="§"/>
            </a:pPr>
            <a:r>
              <a:rPr lang="en-US" sz="2800" dirty="0">
                <a:latin typeface="Calibri" panose="020F0502020204030204" pitchFamily="34" charset="0"/>
                <a:cs typeface="Calibri" panose="020F0502020204030204" pitchFamily="34" charset="0"/>
              </a:rPr>
              <a:t>Discussion on Issues and Implications</a:t>
            </a:r>
          </a:p>
          <a:p>
            <a:pPr marL="285750" indent="-285750">
              <a:spcAft>
                <a:spcPts val="1200"/>
              </a:spcAft>
              <a:buFont typeface="Wingdings" pitchFamily="2" charset="2"/>
              <a:buChar char="§"/>
            </a:pPr>
            <a:r>
              <a:rPr lang="en-US" sz="2800" dirty="0">
                <a:latin typeface="Calibri" panose="020F0502020204030204" pitchFamily="34" charset="0"/>
                <a:cs typeface="Calibri" panose="020F0502020204030204" pitchFamily="34" charset="0"/>
              </a:rPr>
              <a:t>Seek Council Direction/Next Steps</a:t>
            </a:r>
          </a:p>
          <a:p>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602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EAD5-02EF-C7B8-8337-51F1148F748D}"/>
              </a:ext>
            </a:extLst>
          </p:cNvPr>
          <p:cNvSpPr>
            <a:spLocks noGrp="1"/>
          </p:cNvSpPr>
          <p:nvPr>
            <p:ph type="title"/>
          </p:nvPr>
        </p:nvSpPr>
        <p:spPr>
          <a:xfrm>
            <a:off x="1752600" y="534878"/>
            <a:ext cx="5791200" cy="549274"/>
          </a:xfrm>
        </p:spPr>
        <p:txBody>
          <a:bodyPr>
            <a:normAutofit fontScale="90000"/>
          </a:bodyPr>
          <a:lstStyle/>
          <a:p>
            <a:r>
              <a:rPr lang="en-US" dirty="0"/>
              <a:t>Future themes</a:t>
            </a:r>
          </a:p>
        </p:txBody>
      </p:sp>
      <p:sp>
        <p:nvSpPr>
          <p:cNvPr id="3" name="TextBox 2">
            <a:extLst>
              <a:ext uri="{FF2B5EF4-FFF2-40B4-BE49-F238E27FC236}">
                <a16:creationId xmlns:a16="http://schemas.microsoft.com/office/drawing/2014/main" id="{4124CA1D-772E-8068-4DDF-F922E6031286}"/>
              </a:ext>
            </a:extLst>
          </p:cNvPr>
          <p:cNvSpPr txBox="1"/>
          <p:nvPr/>
        </p:nvSpPr>
        <p:spPr>
          <a:xfrm>
            <a:off x="914400" y="1239097"/>
            <a:ext cx="7315200" cy="1815882"/>
          </a:xfrm>
          <a:prstGeom prst="rect">
            <a:avLst/>
          </a:prstGeom>
          <a:solidFill>
            <a:schemeClr val="tx1"/>
          </a:solidFill>
          <a:ln w="76200">
            <a:solidFill>
              <a:srgbClr val="FF9A15"/>
            </a:solidFill>
          </a:ln>
        </p:spPr>
        <p:txBody>
          <a:bodyPr wrap="square" rtlCol="0">
            <a:spAutoFit/>
          </a:bodyPr>
          <a:lstStyle/>
          <a:p>
            <a:r>
              <a:rPr lang="en-US" sz="2800" dirty="0">
                <a:solidFill>
                  <a:schemeClr val="bg1"/>
                </a:solidFill>
              </a:rPr>
              <a:t>Lessons from past efforts represent an opportunity to adjust and ensure… </a:t>
            </a:r>
          </a:p>
          <a:p>
            <a:r>
              <a:rPr lang="en-US" sz="2800" dirty="0">
                <a:solidFill>
                  <a:schemeClr val="bg1"/>
                </a:solidFill>
              </a:rPr>
              <a:t>(1) effective traffic congestion reduction, and (2) results-oriented parking management</a:t>
            </a:r>
          </a:p>
        </p:txBody>
      </p:sp>
      <p:sp>
        <p:nvSpPr>
          <p:cNvPr id="4" name="TextBox 3">
            <a:extLst>
              <a:ext uri="{FF2B5EF4-FFF2-40B4-BE49-F238E27FC236}">
                <a16:creationId xmlns:a16="http://schemas.microsoft.com/office/drawing/2014/main" id="{0BF4DE60-3920-358F-E4D7-722856E1C1BF}"/>
              </a:ext>
            </a:extLst>
          </p:cNvPr>
          <p:cNvSpPr txBox="1"/>
          <p:nvPr/>
        </p:nvSpPr>
        <p:spPr>
          <a:xfrm>
            <a:off x="647700" y="3276600"/>
            <a:ext cx="7848600" cy="2893100"/>
          </a:xfrm>
          <a:prstGeom prst="rect">
            <a:avLst/>
          </a:prstGeom>
          <a:solidFill>
            <a:schemeClr val="bg1"/>
          </a:solidFill>
        </p:spPr>
        <p:txBody>
          <a:bodyPr wrap="square" rtlCol="0">
            <a:spAutoFit/>
          </a:bodyPr>
          <a:lstStyle/>
          <a:p>
            <a:pPr marL="342900" indent="-342900">
              <a:spcAft>
                <a:spcPts val="1200"/>
              </a:spcAft>
              <a:buFont typeface="Arial" panose="020B0604020202020204" pitchFamily="34" charset="0"/>
              <a:buChar char="•"/>
            </a:pPr>
            <a:r>
              <a:rPr lang="en-US" sz="2400" dirty="0"/>
              <a:t>New tech: Option for free resident parking</a:t>
            </a:r>
          </a:p>
          <a:p>
            <a:pPr marL="342900" indent="-342900">
              <a:spcAft>
                <a:spcPts val="1200"/>
              </a:spcAft>
              <a:buFont typeface="Arial" panose="020B0604020202020204" pitchFamily="34" charset="0"/>
              <a:buChar char="•"/>
            </a:pPr>
            <a:r>
              <a:rPr lang="en-US" sz="2400" dirty="0"/>
              <a:t>Design/extent of program should be derived from public input and City Council leadership.</a:t>
            </a:r>
          </a:p>
          <a:p>
            <a:pPr algn="ctr">
              <a:spcAft>
                <a:spcPts val="1200"/>
              </a:spcAft>
            </a:pPr>
            <a:r>
              <a:rPr lang="en-US" sz="2800" b="1" i="1" dirty="0"/>
              <a:t>Future parking dialogue should be as </a:t>
            </a:r>
          </a:p>
          <a:p>
            <a:pPr algn="ctr">
              <a:spcAft>
                <a:spcPts val="1200"/>
              </a:spcAft>
            </a:pPr>
            <a:r>
              <a:rPr lang="en-US" sz="2800" b="1" i="1" dirty="0"/>
              <a:t>non-adversarial as possible</a:t>
            </a:r>
          </a:p>
          <a:p>
            <a:endParaRPr lang="en-US" dirty="0"/>
          </a:p>
        </p:txBody>
      </p:sp>
    </p:spTree>
    <p:extLst>
      <p:ext uri="{BB962C8B-B14F-4D97-AF65-F5344CB8AC3E}">
        <p14:creationId xmlns:p14="http://schemas.microsoft.com/office/powerpoint/2010/main" val="23070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219200" y="533400"/>
            <a:ext cx="7391400" cy="762000"/>
          </a:xfrm>
        </p:spPr>
        <p:txBody>
          <a:bodyPr>
            <a:normAutofit/>
          </a:bodyPr>
          <a:lstStyle/>
          <a:p>
            <a:pPr algn="ctr"/>
            <a:r>
              <a:rPr lang="en-US" sz="4400" dirty="0"/>
              <a:t>Council direction</a:t>
            </a:r>
          </a:p>
        </p:txBody>
      </p:sp>
      <p:sp>
        <p:nvSpPr>
          <p:cNvPr id="4" name="TextBox 3">
            <a:extLst>
              <a:ext uri="{FF2B5EF4-FFF2-40B4-BE49-F238E27FC236}">
                <a16:creationId xmlns:a16="http://schemas.microsoft.com/office/drawing/2014/main" id="{F1FCCEF1-7706-5F88-5FF3-FA7E49200EFE}"/>
              </a:ext>
            </a:extLst>
          </p:cNvPr>
          <p:cNvSpPr txBox="1"/>
          <p:nvPr/>
        </p:nvSpPr>
        <p:spPr>
          <a:xfrm>
            <a:off x="533400" y="2029805"/>
            <a:ext cx="8077200" cy="1323439"/>
          </a:xfrm>
          <a:prstGeom prst="rect">
            <a:avLst/>
          </a:prstGeom>
          <a:noFill/>
        </p:spPr>
        <p:txBody>
          <a:bodyPr wrap="square">
            <a:spAutoFit/>
          </a:bodyPr>
          <a:lstStyle/>
          <a:p>
            <a:r>
              <a:rPr lang="en-US" sz="2000" dirty="0"/>
              <a:t>The next phase to advance the parking/traffic congestion issue includes a series of public outreach efforts. This public engagement is needed to thoroughly explain the need for paid parking and to design a program which is well-planned and meets the public’s expectations.</a:t>
            </a:r>
          </a:p>
        </p:txBody>
      </p:sp>
      <p:sp>
        <p:nvSpPr>
          <p:cNvPr id="6" name="TextBox 5">
            <a:extLst>
              <a:ext uri="{FF2B5EF4-FFF2-40B4-BE49-F238E27FC236}">
                <a16:creationId xmlns:a16="http://schemas.microsoft.com/office/drawing/2014/main" id="{FC0884D4-B984-D6AB-23D9-B812147934E0}"/>
              </a:ext>
            </a:extLst>
          </p:cNvPr>
          <p:cNvSpPr txBox="1"/>
          <p:nvPr/>
        </p:nvSpPr>
        <p:spPr>
          <a:xfrm>
            <a:off x="762000" y="1540431"/>
            <a:ext cx="6477000" cy="461665"/>
          </a:xfrm>
          <a:prstGeom prst="rect">
            <a:avLst/>
          </a:prstGeom>
          <a:noFill/>
        </p:spPr>
        <p:txBody>
          <a:bodyPr wrap="square">
            <a:spAutoFit/>
          </a:bodyPr>
          <a:lstStyle/>
          <a:p>
            <a:r>
              <a:rPr lang="en-US" sz="2400" b="1" dirty="0"/>
              <a:t>Question 1: Timing of community outreach </a:t>
            </a:r>
          </a:p>
        </p:txBody>
      </p:sp>
      <p:sp>
        <p:nvSpPr>
          <p:cNvPr id="8" name="TextBox 7">
            <a:extLst>
              <a:ext uri="{FF2B5EF4-FFF2-40B4-BE49-F238E27FC236}">
                <a16:creationId xmlns:a16="http://schemas.microsoft.com/office/drawing/2014/main" id="{4640743B-97D7-DFAA-BDB4-450E479B0846}"/>
              </a:ext>
            </a:extLst>
          </p:cNvPr>
          <p:cNvSpPr txBox="1"/>
          <p:nvPr/>
        </p:nvSpPr>
        <p:spPr>
          <a:xfrm>
            <a:off x="533400" y="3912449"/>
            <a:ext cx="8382000" cy="1938992"/>
          </a:xfrm>
          <a:prstGeom prst="rect">
            <a:avLst/>
          </a:prstGeom>
          <a:noFill/>
        </p:spPr>
        <p:txBody>
          <a:bodyPr wrap="square">
            <a:spAutoFit/>
          </a:bodyPr>
          <a:lstStyle/>
          <a:p>
            <a:pPr marL="342900" indent="-342900">
              <a:buAutoNum type="arabicPeriod"/>
            </a:pPr>
            <a:r>
              <a:rPr lang="en-US" sz="2000" dirty="0"/>
              <a:t>Start immediately, expedite to get an action item to the current </a:t>
            </a:r>
            <a:br>
              <a:rPr lang="en-US" sz="2000" dirty="0"/>
            </a:br>
            <a:r>
              <a:rPr lang="en-US" sz="2000" dirty="0"/>
              <a:t>City Council on December 6, 2022 </a:t>
            </a:r>
          </a:p>
          <a:p>
            <a:pPr marL="342900" indent="-342900">
              <a:buAutoNum type="arabicPeriod"/>
            </a:pPr>
            <a:r>
              <a:rPr lang="en-US" sz="2000" dirty="0"/>
              <a:t>Start public engagement activities in January, after the new City Council is seated, with plan to bring back an action item in May 2023 </a:t>
            </a:r>
          </a:p>
          <a:p>
            <a:pPr marL="342900" indent="-342900">
              <a:buAutoNum type="arabicPeriod"/>
            </a:pPr>
            <a:r>
              <a:rPr lang="en-US" sz="2000" dirty="0"/>
              <a:t>Wait and seek direction from new City Council in 2023 </a:t>
            </a:r>
          </a:p>
          <a:p>
            <a:pPr marL="342900" indent="-342900">
              <a:buAutoNum type="arabicPeriod"/>
            </a:pPr>
            <a:r>
              <a:rPr lang="en-US" sz="2000" dirty="0"/>
              <a:t>Other options as directed by Council</a:t>
            </a:r>
          </a:p>
        </p:txBody>
      </p:sp>
      <p:sp>
        <p:nvSpPr>
          <p:cNvPr id="10" name="TextBox 9">
            <a:extLst>
              <a:ext uri="{FF2B5EF4-FFF2-40B4-BE49-F238E27FC236}">
                <a16:creationId xmlns:a16="http://schemas.microsoft.com/office/drawing/2014/main" id="{C7085AB6-B54E-F89B-5BE6-C54343381B7E}"/>
              </a:ext>
            </a:extLst>
          </p:cNvPr>
          <p:cNvSpPr txBox="1"/>
          <p:nvPr/>
        </p:nvSpPr>
        <p:spPr>
          <a:xfrm>
            <a:off x="762000" y="3380953"/>
            <a:ext cx="4572000" cy="461665"/>
          </a:xfrm>
          <a:prstGeom prst="rect">
            <a:avLst/>
          </a:prstGeom>
          <a:noFill/>
        </p:spPr>
        <p:txBody>
          <a:bodyPr wrap="square">
            <a:spAutoFit/>
          </a:bodyPr>
          <a:lstStyle/>
          <a:p>
            <a:r>
              <a:rPr lang="en-US" sz="2400" b="1" dirty="0"/>
              <a:t>Options: </a:t>
            </a:r>
          </a:p>
        </p:txBody>
      </p:sp>
    </p:spTree>
    <p:extLst>
      <p:ext uri="{BB962C8B-B14F-4D97-AF65-F5344CB8AC3E}">
        <p14:creationId xmlns:p14="http://schemas.microsoft.com/office/powerpoint/2010/main" val="110493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14FB-970C-8E44-B022-9CE4A8675F4F}"/>
              </a:ext>
            </a:extLst>
          </p:cNvPr>
          <p:cNvSpPr>
            <a:spLocks noGrp="1"/>
          </p:cNvSpPr>
          <p:nvPr>
            <p:ph type="title"/>
          </p:nvPr>
        </p:nvSpPr>
        <p:spPr>
          <a:xfrm>
            <a:off x="1219200" y="457200"/>
            <a:ext cx="7391400" cy="762000"/>
          </a:xfrm>
        </p:spPr>
        <p:txBody>
          <a:bodyPr>
            <a:normAutofit/>
          </a:bodyPr>
          <a:lstStyle/>
          <a:p>
            <a:pPr algn="ctr"/>
            <a:r>
              <a:rPr lang="en-US" sz="4400" dirty="0"/>
              <a:t>Council direction</a:t>
            </a:r>
          </a:p>
        </p:txBody>
      </p:sp>
      <p:sp>
        <p:nvSpPr>
          <p:cNvPr id="17" name="TextBox 16">
            <a:extLst>
              <a:ext uri="{FF2B5EF4-FFF2-40B4-BE49-F238E27FC236}">
                <a16:creationId xmlns:a16="http://schemas.microsoft.com/office/drawing/2014/main" id="{6AF2A3B4-C5D0-FE17-CC26-BC0B18503F7E}"/>
              </a:ext>
            </a:extLst>
          </p:cNvPr>
          <p:cNvSpPr txBox="1"/>
          <p:nvPr/>
        </p:nvSpPr>
        <p:spPr>
          <a:xfrm>
            <a:off x="1028700" y="1622942"/>
            <a:ext cx="6781800" cy="2862322"/>
          </a:xfrm>
          <a:prstGeom prst="rect">
            <a:avLst/>
          </a:prstGeom>
          <a:noFill/>
        </p:spPr>
        <p:txBody>
          <a:bodyPr wrap="square">
            <a:spAutoFit/>
          </a:bodyPr>
          <a:lstStyle/>
          <a:p>
            <a:r>
              <a:rPr lang="en-US" sz="2000" dirty="0"/>
              <a:t>As outlined in the “Draft Community Engagement Plan,” a variety of public outreach efforts are proposed, to include:</a:t>
            </a:r>
          </a:p>
          <a:p>
            <a:pPr marL="342900" indent="-342900">
              <a:buAutoNum type="arabicParenBoth"/>
            </a:pPr>
            <a:r>
              <a:rPr lang="en-US" sz="2000" dirty="0"/>
              <a:t>informational mailing, </a:t>
            </a:r>
          </a:p>
          <a:p>
            <a:pPr marL="342900" indent="-342900">
              <a:buAutoNum type="arabicParenBoth"/>
            </a:pPr>
            <a:r>
              <a:rPr lang="en-US" sz="2000" dirty="0"/>
              <a:t>resident meetings, </a:t>
            </a:r>
          </a:p>
          <a:p>
            <a:pPr marL="342900" indent="-342900">
              <a:buAutoNum type="arabicParenBoth"/>
            </a:pPr>
            <a:r>
              <a:rPr lang="en-US" sz="2000" dirty="0"/>
              <a:t>business meetings,</a:t>
            </a:r>
          </a:p>
          <a:p>
            <a:pPr marL="342900" indent="-342900">
              <a:buAutoNum type="arabicParenBoth"/>
            </a:pPr>
            <a:r>
              <a:rPr lang="en-US" sz="2000" dirty="0"/>
              <a:t>farmers market booth, </a:t>
            </a:r>
          </a:p>
          <a:p>
            <a:pPr marL="342900" indent="-342900">
              <a:buAutoNum type="arabicParenBoth"/>
            </a:pPr>
            <a:r>
              <a:rPr lang="en-US" sz="2000" dirty="0"/>
              <a:t>restaurant/innkeepers meeting, </a:t>
            </a:r>
          </a:p>
          <a:p>
            <a:pPr marL="342900" indent="-342900">
              <a:buAutoNum type="arabicParenBoth"/>
            </a:pPr>
            <a:r>
              <a:rPr lang="en-US" sz="2000" dirty="0"/>
              <a:t>Planning Commission meeting, and </a:t>
            </a:r>
          </a:p>
          <a:p>
            <a:pPr marL="342900" indent="-342900">
              <a:buAutoNum type="arabicParenBoth"/>
            </a:pPr>
            <a:r>
              <a:rPr lang="en-US" sz="2000" dirty="0"/>
              <a:t>City Council workshop</a:t>
            </a:r>
            <a:r>
              <a:rPr lang="en-US" dirty="0"/>
              <a:t>. </a:t>
            </a:r>
          </a:p>
        </p:txBody>
      </p:sp>
      <p:sp>
        <p:nvSpPr>
          <p:cNvPr id="18" name="TextBox 17">
            <a:extLst>
              <a:ext uri="{FF2B5EF4-FFF2-40B4-BE49-F238E27FC236}">
                <a16:creationId xmlns:a16="http://schemas.microsoft.com/office/drawing/2014/main" id="{4C601560-68C8-3CFC-24D1-DE4B9F280C0D}"/>
              </a:ext>
            </a:extLst>
          </p:cNvPr>
          <p:cNvSpPr txBox="1"/>
          <p:nvPr/>
        </p:nvSpPr>
        <p:spPr>
          <a:xfrm>
            <a:off x="533400" y="1161277"/>
            <a:ext cx="6477000" cy="461665"/>
          </a:xfrm>
          <a:prstGeom prst="rect">
            <a:avLst/>
          </a:prstGeom>
          <a:noFill/>
        </p:spPr>
        <p:txBody>
          <a:bodyPr wrap="square">
            <a:spAutoFit/>
          </a:bodyPr>
          <a:lstStyle/>
          <a:p>
            <a:r>
              <a:rPr lang="en-US" sz="2400" b="1" dirty="0"/>
              <a:t>Question 2: Type of community outreach </a:t>
            </a:r>
          </a:p>
        </p:txBody>
      </p:sp>
      <p:sp>
        <p:nvSpPr>
          <p:cNvPr id="20" name="TextBox 19">
            <a:extLst>
              <a:ext uri="{FF2B5EF4-FFF2-40B4-BE49-F238E27FC236}">
                <a16:creationId xmlns:a16="http://schemas.microsoft.com/office/drawing/2014/main" id="{F0D548B0-C07F-1EF7-97A0-C51AB7ADF184}"/>
              </a:ext>
            </a:extLst>
          </p:cNvPr>
          <p:cNvSpPr txBox="1"/>
          <p:nvPr/>
        </p:nvSpPr>
        <p:spPr>
          <a:xfrm>
            <a:off x="1028700" y="4946929"/>
            <a:ext cx="6781800" cy="1015663"/>
          </a:xfrm>
          <a:prstGeom prst="rect">
            <a:avLst/>
          </a:prstGeom>
          <a:noFill/>
        </p:spPr>
        <p:txBody>
          <a:bodyPr wrap="square">
            <a:spAutoFit/>
          </a:bodyPr>
          <a:lstStyle/>
          <a:p>
            <a:pPr marL="457200" indent="-457200">
              <a:buAutoNum type="arabicPeriod"/>
            </a:pPr>
            <a:r>
              <a:rPr lang="en-US" sz="2000" dirty="0"/>
              <a:t>Consensus on the draft engagement plan </a:t>
            </a:r>
          </a:p>
          <a:p>
            <a:pPr marL="457200" indent="-457200">
              <a:buAutoNum type="arabicPeriod"/>
            </a:pPr>
            <a:r>
              <a:rPr lang="en-US" sz="2000" dirty="0"/>
              <a:t>Modifications as needed </a:t>
            </a:r>
          </a:p>
          <a:p>
            <a:pPr marL="457200" indent="-457200">
              <a:buAutoNum type="arabicPeriod"/>
            </a:pPr>
            <a:r>
              <a:rPr lang="en-US" sz="2000" dirty="0"/>
              <a:t>No action—present the question to future City Council</a:t>
            </a:r>
          </a:p>
        </p:txBody>
      </p:sp>
      <p:sp>
        <p:nvSpPr>
          <p:cNvPr id="21" name="TextBox 20">
            <a:extLst>
              <a:ext uri="{FF2B5EF4-FFF2-40B4-BE49-F238E27FC236}">
                <a16:creationId xmlns:a16="http://schemas.microsoft.com/office/drawing/2014/main" id="{2618587D-7E24-CC02-93C2-4933E7A075CC}"/>
              </a:ext>
            </a:extLst>
          </p:cNvPr>
          <p:cNvSpPr txBox="1"/>
          <p:nvPr/>
        </p:nvSpPr>
        <p:spPr>
          <a:xfrm>
            <a:off x="533400" y="4441196"/>
            <a:ext cx="4572000" cy="461665"/>
          </a:xfrm>
          <a:prstGeom prst="rect">
            <a:avLst/>
          </a:prstGeom>
          <a:noFill/>
        </p:spPr>
        <p:txBody>
          <a:bodyPr wrap="square">
            <a:spAutoFit/>
          </a:bodyPr>
          <a:lstStyle/>
          <a:p>
            <a:r>
              <a:rPr lang="en-US" sz="2400" b="1" dirty="0"/>
              <a:t>Options: </a:t>
            </a:r>
          </a:p>
        </p:txBody>
      </p:sp>
    </p:spTree>
    <p:extLst>
      <p:ext uri="{BB962C8B-B14F-4D97-AF65-F5344CB8AC3E}">
        <p14:creationId xmlns:p14="http://schemas.microsoft.com/office/powerpoint/2010/main" val="245287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AADEA54-71DF-7C4B-AD2A-D222FBBCE319}"/>
              </a:ext>
            </a:extLst>
          </p:cNvPr>
          <p:cNvPicPr>
            <a:picLocks noGrp="1" noChangeAspect="1"/>
          </p:cNvPicPr>
          <p:nvPr>
            <p:ph sz="half" idx="1"/>
          </p:nvPr>
        </p:nvPicPr>
        <p:blipFill>
          <a:blip r:embed="rId3" cstate="hqprint">
            <a:extLst>
              <a:ext uri="{28A0092B-C50C-407E-A947-70E740481C1C}">
                <a14:useLocalDpi xmlns:a14="http://schemas.microsoft.com/office/drawing/2010/main"/>
              </a:ext>
            </a:extLst>
          </a:blip>
          <a:stretch>
            <a:fillRect/>
          </a:stretch>
        </p:blipFill>
        <p:spPr>
          <a:xfrm>
            <a:off x="152400" y="76201"/>
            <a:ext cx="1828800" cy="2126420"/>
          </a:xfrm>
        </p:spPr>
      </p:pic>
      <p:sp>
        <p:nvSpPr>
          <p:cNvPr id="4" name="Content Placeholder 3">
            <a:extLst>
              <a:ext uri="{FF2B5EF4-FFF2-40B4-BE49-F238E27FC236}">
                <a16:creationId xmlns:a16="http://schemas.microsoft.com/office/drawing/2014/main" id="{C6751B79-3C3F-6D48-AD37-D3F5BB0A2AFA}"/>
              </a:ext>
            </a:extLst>
          </p:cNvPr>
          <p:cNvSpPr>
            <a:spLocks noGrp="1"/>
          </p:cNvSpPr>
          <p:nvPr>
            <p:ph sz="half" idx="2"/>
          </p:nvPr>
        </p:nvSpPr>
        <p:spPr>
          <a:xfrm>
            <a:off x="3581400" y="1447801"/>
            <a:ext cx="5459164" cy="4495800"/>
          </a:xfrm>
        </p:spPr>
        <p:txBody>
          <a:bodyPr numCol="2">
            <a:normAutofit fontScale="92500"/>
          </a:bodyPr>
          <a:lstStyle/>
          <a:p>
            <a:pPr marL="342900" indent="-342900">
              <a:buSzPct val="80000"/>
            </a:pPr>
            <a:endParaRPr lang="en-US" sz="800" dirty="0"/>
          </a:p>
          <a:p>
            <a:pPr marL="342900" indent="-342900">
              <a:buSzPct val="80000"/>
            </a:pPr>
            <a:r>
              <a:rPr lang="en-US" sz="2400" dirty="0"/>
              <a:t>Workplace Investigations</a:t>
            </a:r>
          </a:p>
          <a:p>
            <a:pPr marL="342900" indent="-342900">
              <a:buSzPct val="80000"/>
            </a:pPr>
            <a:r>
              <a:rPr lang="en-US" sz="2400" dirty="0"/>
              <a:t>Human Resource Services</a:t>
            </a:r>
          </a:p>
          <a:p>
            <a:pPr marL="342900" indent="-342900">
              <a:buSzPct val="80000"/>
            </a:pPr>
            <a:r>
              <a:rPr lang="en-US" sz="2400" dirty="0"/>
              <a:t>CEO &amp; Executive Evaluations</a:t>
            </a:r>
          </a:p>
          <a:p>
            <a:pPr marL="342900" indent="-342900">
              <a:buSzPct val="80000"/>
            </a:pPr>
            <a:r>
              <a:rPr lang="en-US" sz="2400" dirty="0"/>
              <a:t>Project Management</a:t>
            </a:r>
          </a:p>
          <a:p>
            <a:pPr marL="342900" indent="-342900">
              <a:buSzPct val="80000"/>
            </a:pPr>
            <a:r>
              <a:rPr lang="en-US" sz="2400" dirty="0"/>
              <a:t>Public Works</a:t>
            </a:r>
          </a:p>
          <a:p>
            <a:pPr marL="342900" indent="-342900">
              <a:buSzPct val="80000"/>
            </a:pPr>
            <a:r>
              <a:rPr lang="en-US" sz="2400" dirty="0"/>
              <a:t>Economic Development</a:t>
            </a:r>
          </a:p>
          <a:p>
            <a:pPr marL="342900" indent="-342900">
              <a:buSzPct val="80000"/>
            </a:pPr>
            <a:endParaRPr lang="en-US" sz="1200" dirty="0"/>
          </a:p>
          <a:p>
            <a:pPr marL="342900" indent="-342900">
              <a:buSzPct val="80000"/>
            </a:pPr>
            <a:endParaRPr lang="en-US" sz="1200" dirty="0"/>
          </a:p>
          <a:p>
            <a:pPr marL="342900" indent="-342900">
              <a:buSzPct val="80000"/>
            </a:pPr>
            <a:r>
              <a:rPr lang="en-US" sz="2400" dirty="0"/>
              <a:t>Training &amp; Coaching</a:t>
            </a:r>
          </a:p>
          <a:p>
            <a:pPr marL="342900" indent="-342900">
              <a:buSzPct val="80000"/>
            </a:pPr>
            <a:r>
              <a:rPr lang="en-US" sz="2400" dirty="0"/>
              <a:t>Elected &amp; Appointed Board Governance</a:t>
            </a:r>
          </a:p>
          <a:p>
            <a:pPr marL="342900" indent="-342900">
              <a:buSzPct val="80000"/>
            </a:pPr>
            <a:r>
              <a:rPr lang="en-US" sz="2400" dirty="0"/>
              <a:t>Organizational Audits</a:t>
            </a:r>
          </a:p>
          <a:p>
            <a:pPr marL="342900" indent="-342900">
              <a:buSzPct val="80000"/>
            </a:pPr>
            <a:r>
              <a:rPr lang="en-US" sz="2400" dirty="0"/>
              <a:t>Parks &amp; Recreation</a:t>
            </a:r>
          </a:p>
          <a:p>
            <a:pPr marL="342900" indent="-342900">
              <a:buSzPct val="80000"/>
            </a:pPr>
            <a:r>
              <a:rPr lang="en-US" sz="2400" dirty="0"/>
              <a:t>Use Planning</a:t>
            </a:r>
          </a:p>
          <a:p>
            <a:pPr marL="342900" indent="-342900">
              <a:buSzPct val="80000"/>
            </a:pPr>
            <a:r>
              <a:rPr lang="en-US" sz="2400" dirty="0"/>
              <a:t>Transit Demand Management</a:t>
            </a:r>
            <a:endParaRPr lang="en-US" sz="4000" dirty="0"/>
          </a:p>
          <a:p>
            <a:endParaRPr lang="en-US" dirty="0"/>
          </a:p>
        </p:txBody>
      </p:sp>
      <p:sp>
        <p:nvSpPr>
          <p:cNvPr id="8" name="Rectangle 7">
            <a:extLst>
              <a:ext uri="{FF2B5EF4-FFF2-40B4-BE49-F238E27FC236}">
                <a16:creationId xmlns:a16="http://schemas.microsoft.com/office/drawing/2014/main" id="{50986DB3-316A-EB4C-A107-44E9B74BBC2E}"/>
              </a:ext>
            </a:extLst>
          </p:cNvPr>
          <p:cNvSpPr/>
          <p:nvPr/>
        </p:nvSpPr>
        <p:spPr>
          <a:xfrm>
            <a:off x="6138508" y="5715000"/>
            <a:ext cx="2975675" cy="393600"/>
          </a:xfrm>
          <a:prstGeom prst="rect">
            <a:avLst/>
          </a:prstGeom>
          <a:solidFill>
            <a:srgbClr val="1F7BAB"/>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05AE26-39A1-0848-B592-B34E53BCEF40}"/>
              </a:ext>
            </a:extLst>
          </p:cNvPr>
          <p:cNvSpPr txBox="1"/>
          <p:nvPr/>
        </p:nvSpPr>
        <p:spPr>
          <a:xfrm>
            <a:off x="6212125" y="5825053"/>
            <a:ext cx="2828440" cy="276999"/>
          </a:xfrm>
          <a:prstGeom prst="rect">
            <a:avLst/>
          </a:prstGeom>
          <a:noFill/>
        </p:spPr>
        <p:txBody>
          <a:bodyPr wrap="square" rtlCol="0">
            <a:spAutoFit/>
          </a:bodyPr>
          <a:lstStyle/>
          <a:p>
            <a:r>
              <a:rPr lang="en-US" sz="1200" b="1" dirty="0">
                <a:solidFill>
                  <a:schemeClr val="bg1"/>
                </a:solidFill>
                <a:latin typeface="Myanmar Text" panose="020B0502040204020203" pitchFamily="34" charset="0"/>
                <a:cs typeface="Myanmar Text" panose="020B0502040204020203" pitchFamily="34" charset="0"/>
              </a:rPr>
              <a:t>Solutions-</a:t>
            </a:r>
            <a:r>
              <a:rPr lang="en-US" sz="1200" b="1" dirty="0" err="1">
                <a:solidFill>
                  <a:schemeClr val="bg1"/>
                </a:solidFill>
                <a:latin typeface="Myanmar Text" panose="020B0502040204020203" pitchFamily="34" charset="0"/>
                <a:cs typeface="Myanmar Text" panose="020B0502040204020203" pitchFamily="34" charset="0"/>
              </a:rPr>
              <a:t>MRG.com</a:t>
            </a:r>
            <a:r>
              <a:rPr lang="en-US" sz="1200" b="1" dirty="0">
                <a:solidFill>
                  <a:schemeClr val="bg1"/>
                </a:solidFill>
                <a:latin typeface="Myanmar Text" panose="020B0502040204020203" pitchFamily="34" charset="0"/>
                <a:cs typeface="Myanmar Text" panose="020B0502040204020203" pitchFamily="34" charset="0"/>
              </a:rPr>
              <a:t>    866-774-3222</a:t>
            </a:r>
          </a:p>
        </p:txBody>
      </p:sp>
      <p:sp>
        <p:nvSpPr>
          <p:cNvPr id="10" name="Rectangle 9">
            <a:extLst>
              <a:ext uri="{FF2B5EF4-FFF2-40B4-BE49-F238E27FC236}">
                <a16:creationId xmlns:a16="http://schemas.microsoft.com/office/drawing/2014/main" id="{5B3D7097-17E6-6E4A-A7C4-68ECD3619370}"/>
              </a:ext>
            </a:extLst>
          </p:cNvPr>
          <p:cNvSpPr/>
          <p:nvPr/>
        </p:nvSpPr>
        <p:spPr>
          <a:xfrm>
            <a:off x="1981200" y="381000"/>
            <a:ext cx="7162800" cy="609600"/>
          </a:xfrm>
          <a:prstGeom prst="rect">
            <a:avLst/>
          </a:prstGeom>
          <a:solidFill>
            <a:srgbClr val="1F7BAB"/>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B47937BE-F836-A449-809A-5D4D16CB9994}"/>
              </a:ext>
            </a:extLst>
          </p:cNvPr>
          <p:cNvSpPr txBox="1">
            <a:spLocks/>
          </p:cNvSpPr>
          <p:nvPr/>
        </p:nvSpPr>
        <p:spPr>
          <a:xfrm>
            <a:off x="192886" y="1905000"/>
            <a:ext cx="2828441" cy="4351338"/>
          </a:xfrm>
          <a:prstGeom prst="rect">
            <a:avLst/>
          </a:prstGeom>
        </p:spPr>
        <p:txBody>
          <a:bodyPr vert="horz" lIns="91440" tIns="45720" rIns="91440" bIns="45720" numCol="1"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Font typeface="Arial" panose="020B0604020202020204" pitchFamily="34" charset="0"/>
              <a:buNone/>
            </a:pPr>
            <a:endParaRPr lang="en-US" sz="4000" dirty="0"/>
          </a:p>
          <a:p>
            <a:pPr marL="0" indent="0" algn="ctr">
              <a:spcBef>
                <a:spcPts val="600"/>
              </a:spcBef>
              <a:buFont typeface="Arial" panose="020B0604020202020204" pitchFamily="34" charset="0"/>
              <a:buNone/>
            </a:pPr>
            <a:r>
              <a:rPr lang="en-US" sz="3600" dirty="0"/>
              <a:t>Providing Innovative and Practical Solutions for our clients for over 10 years</a:t>
            </a:r>
          </a:p>
          <a:p>
            <a:pPr marL="0" indent="0" algn="ctr">
              <a:spcBef>
                <a:spcPts val="600"/>
              </a:spcBef>
              <a:buFont typeface="Arial" panose="020B0604020202020204" pitchFamily="34" charset="0"/>
              <a:buNone/>
            </a:pPr>
            <a:endParaRPr lang="en-US" sz="800" dirty="0"/>
          </a:p>
          <a:p>
            <a:pPr marL="0" indent="0" algn="ctr">
              <a:spcBef>
                <a:spcPts val="600"/>
              </a:spcBef>
              <a:buFont typeface="Arial" panose="020B0604020202020204" pitchFamily="34" charset="0"/>
              <a:buNone/>
            </a:pPr>
            <a:endParaRPr lang="en-US" sz="800" dirty="0"/>
          </a:p>
          <a:p>
            <a:pPr marL="342900" indent="-342900">
              <a:buSzPct val="80000"/>
            </a:pPr>
            <a:endParaRPr lang="en-US" sz="800" dirty="0"/>
          </a:p>
          <a:p>
            <a:endParaRPr lang="en-US" dirty="0"/>
          </a:p>
        </p:txBody>
      </p:sp>
      <p:sp>
        <p:nvSpPr>
          <p:cNvPr id="2" name="Title 1">
            <a:extLst>
              <a:ext uri="{FF2B5EF4-FFF2-40B4-BE49-F238E27FC236}">
                <a16:creationId xmlns:a16="http://schemas.microsoft.com/office/drawing/2014/main" id="{FDF96019-5715-7165-3523-7063AFD9BEF6}"/>
              </a:ext>
            </a:extLst>
          </p:cNvPr>
          <p:cNvSpPr>
            <a:spLocks noGrp="1"/>
          </p:cNvSpPr>
          <p:nvPr>
            <p:ph type="title"/>
          </p:nvPr>
        </p:nvSpPr>
        <p:spPr>
          <a:xfrm>
            <a:off x="1683800" y="457201"/>
            <a:ext cx="7391400" cy="762000"/>
          </a:xfrm>
        </p:spPr>
        <p:txBody>
          <a:bodyPr>
            <a:normAutofit/>
          </a:bodyPr>
          <a:lstStyle/>
          <a:p>
            <a:pPr algn="ctr"/>
            <a:r>
              <a:rPr lang="en-US" sz="3600" dirty="0">
                <a:solidFill>
                  <a:schemeClr val="bg1"/>
                </a:solidFill>
              </a:rPr>
              <a:t>Thank you</a:t>
            </a:r>
          </a:p>
        </p:txBody>
      </p:sp>
    </p:spTree>
    <p:extLst>
      <p:ext uri="{BB962C8B-B14F-4D97-AF65-F5344CB8AC3E}">
        <p14:creationId xmlns:p14="http://schemas.microsoft.com/office/powerpoint/2010/main" val="5580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0F3A-52A4-BD42-A9B5-B417D2D9D677}"/>
              </a:ext>
            </a:extLst>
          </p:cNvPr>
          <p:cNvSpPr>
            <a:spLocks noGrp="1"/>
          </p:cNvSpPr>
          <p:nvPr>
            <p:ph type="title"/>
          </p:nvPr>
        </p:nvSpPr>
        <p:spPr>
          <a:xfrm>
            <a:off x="914399" y="457200"/>
            <a:ext cx="4114801" cy="685800"/>
          </a:xfrm>
        </p:spPr>
        <p:txBody>
          <a:bodyPr>
            <a:normAutofit/>
          </a:bodyPr>
          <a:lstStyle/>
          <a:p>
            <a:r>
              <a:rPr lang="en-US" dirty="0"/>
              <a:t>1945 Carmel-by-the-Sea</a:t>
            </a:r>
          </a:p>
        </p:txBody>
      </p:sp>
      <p:pic>
        <p:nvPicPr>
          <p:cNvPr id="5" name="Picture 4">
            <a:extLst>
              <a:ext uri="{FF2B5EF4-FFF2-40B4-BE49-F238E27FC236}">
                <a16:creationId xmlns:a16="http://schemas.microsoft.com/office/drawing/2014/main" id="{924F8D15-5F7D-F352-4115-1AC34F05F705}"/>
              </a:ext>
            </a:extLst>
          </p:cNvPr>
          <p:cNvPicPr>
            <a:picLocks noChangeAspect="1"/>
          </p:cNvPicPr>
          <p:nvPr/>
        </p:nvPicPr>
        <p:blipFill>
          <a:blip r:embed="rId3"/>
          <a:stretch>
            <a:fillRect/>
          </a:stretch>
        </p:blipFill>
        <p:spPr>
          <a:xfrm>
            <a:off x="685800" y="1082261"/>
            <a:ext cx="7772400" cy="4693478"/>
          </a:xfrm>
          <a:prstGeom prst="rect">
            <a:avLst/>
          </a:prstGeom>
        </p:spPr>
      </p:pic>
    </p:spTree>
    <p:extLst>
      <p:ext uri="{BB962C8B-B14F-4D97-AF65-F5344CB8AC3E}">
        <p14:creationId xmlns:p14="http://schemas.microsoft.com/office/powerpoint/2010/main" val="13721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C2AC-CEB4-1B43-AB01-7AF1ADA41825}"/>
              </a:ext>
            </a:extLst>
          </p:cNvPr>
          <p:cNvSpPr>
            <a:spLocks noGrp="1"/>
          </p:cNvSpPr>
          <p:nvPr>
            <p:ph type="ctrTitle"/>
          </p:nvPr>
        </p:nvSpPr>
        <p:spPr>
          <a:xfrm>
            <a:off x="1143000" y="1122363"/>
            <a:ext cx="7162800" cy="935037"/>
          </a:xfrm>
        </p:spPr>
        <p:txBody>
          <a:bodyPr>
            <a:normAutofit/>
          </a:bodyPr>
          <a:lstStyle/>
          <a:p>
            <a:r>
              <a:rPr lang="en-US" sz="4000" dirty="0"/>
              <a:t>Major inflection points</a:t>
            </a:r>
          </a:p>
        </p:txBody>
      </p:sp>
      <p:sp>
        <p:nvSpPr>
          <p:cNvPr id="3" name="Subtitle 2">
            <a:extLst>
              <a:ext uri="{FF2B5EF4-FFF2-40B4-BE49-F238E27FC236}">
                <a16:creationId xmlns:a16="http://schemas.microsoft.com/office/drawing/2014/main" id="{2B8064D3-2650-4941-ABF7-709176B6259B}"/>
              </a:ext>
            </a:extLst>
          </p:cNvPr>
          <p:cNvSpPr>
            <a:spLocks noGrp="1"/>
          </p:cNvSpPr>
          <p:nvPr>
            <p:ph type="subTitle" idx="1"/>
          </p:nvPr>
        </p:nvSpPr>
        <p:spPr>
          <a:xfrm>
            <a:off x="990600" y="2209800"/>
            <a:ext cx="7674279" cy="3352800"/>
          </a:xfrm>
        </p:spPr>
        <p:txBody>
          <a:bodyPr>
            <a:noAutofit/>
          </a:bodyPr>
          <a:lstStyle/>
          <a:p>
            <a:pPr marL="285750" indent="-285750" algn="l">
              <a:spcAft>
                <a:spcPts val="1200"/>
              </a:spcAft>
              <a:buFont typeface="Arial" panose="020B0604020202020204" pitchFamily="34" charset="0"/>
              <a:buChar char="•"/>
            </a:pPr>
            <a:r>
              <a:rPr lang="en-US" sz="2800" dirty="0"/>
              <a:t>2021: City Council defined traffic congestion and parking a City priority</a:t>
            </a:r>
          </a:p>
          <a:p>
            <a:pPr marL="285750" indent="-285750" algn="l">
              <a:spcAft>
                <a:spcPts val="1200"/>
              </a:spcAft>
              <a:buFont typeface="Arial" panose="020B0604020202020204" pitchFamily="34" charset="0"/>
              <a:buChar char="•"/>
            </a:pPr>
            <a:r>
              <a:rPr lang="en-US" sz="2800" dirty="0"/>
              <a:t>2014/2015: Piloted kiosks on Ocean between Junipero and Monte Verde</a:t>
            </a:r>
          </a:p>
          <a:p>
            <a:pPr marL="285750" indent="-285750" algn="l">
              <a:spcAft>
                <a:spcPts val="1200"/>
              </a:spcAft>
              <a:buFont typeface="Arial" panose="020B0604020202020204" pitchFamily="34" charset="0"/>
              <a:buChar char="•"/>
            </a:pPr>
            <a:r>
              <a:rPr lang="en-US" sz="2800" dirty="0"/>
              <a:t>2013: Walker parking study</a:t>
            </a:r>
          </a:p>
        </p:txBody>
      </p:sp>
    </p:spTree>
    <p:extLst>
      <p:ext uri="{BB962C8B-B14F-4D97-AF65-F5344CB8AC3E}">
        <p14:creationId xmlns:p14="http://schemas.microsoft.com/office/powerpoint/2010/main" val="215234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14EB-725B-FB4C-B107-064036E4ACBB}"/>
              </a:ext>
            </a:extLst>
          </p:cNvPr>
          <p:cNvSpPr>
            <a:spLocks noGrp="1"/>
          </p:cNvSpPr>
          <p:nvPr>
            <p:ph type="title"/>
          </p:nvPr>
        </p:nvSpPr>
        <p:spPr>
          <a:xfrm>
            <a:off x="1447800" y="914400"/>
            <a:ext cx="7067550" cy="625474"/>
          </a:xfrm>
        </p:spPr>
        <p:txBody>
          <a:bodyPr/>
          <a:lstStyle/>
          <a:p>
            <a:r>
              <a:rPr lang="en-US" dirty="0"/>
              <a:t>Prior city council action</a:t>
            </a:r>
          </a:p>
        </p:txBody>
      </p:sp>
      <p:sp>
        <p:nvSpPr>
          <p:cNvPr id="3" name="Content Placeholder 2">
            <a:extLst>
              <a:ext uri="{FF2B5EF4-FFF2-40B4-BE49-F238E27FC236}">
                <a16:creationId xmlns:a16="http://schemas.microsoft.com/office/drawing/2014/main" id="{2089CE42-2898-0343-831F-A08CE448E473}"/>
              </a:ext>
            </a:extLst>
          </p:cNvPr>
          <p:cNvSpPr>
            <a:spLocks noGrp="1"/>
          </p:cNvSpPr>
          <p:nvPr>
            <p:ph idx="1"/>
          </p:nvPr>
        </p:nvSpPr>
        <p:spPr>
          <a:xfrm>
            <a:off x="671512" y="1536330"/>
            <a:ext cx="8015288" cy="4254870"/>
          </a:xfrm>
        </p:spPr>
        <p:txBody>
          <a:bodyPr>
            <a:noAutofit/>
          </a:bodyPr>
          <a:lstStyle/>
          <a:p>
            <a:r>
              <a:rPr lang="en-US" sz="2800" dirty="0"/>
              <a:t>Approved Community Service Officer positions</a:t>
            </a:r>
          </a:p>
          <a:p>
            <a:r>
              <a:rPr lang="en-US" sz="2800" dirty="0"/>
              <a:t>Funded two parking studies </a:t>
            </a:r>
          </a:p>
          <a:p>
            <a:r>
              <a:rPr lang="en-US" sz="2800" dirty="0"/>
              <a:t>Approved experimental paid parking program</a:t>
            </a:r>
          </a:p>
          <a:p>
            <a:r>
              <a:rPr lang="en-US" sz="2800" dirty="0"/>
              <a:t>Established and adjusted limited time zones </a:t>
            </a:r>
          </a:p>
          <a:p>
            <a:r>
              <a:rPr lang="en-US" sz="2800" dirty="0"/>
              <a:t>Established free, all-day parking at Sunset Center</a:t>
            </a:r>
          </a:p>
          <a:p>
            <a:r>
              <a:rPr lang="en-US" sz="2800" dirty="0"/>
              <a:t>Expanded all-day parking on Junipero Avenue</a:t>
            </a:r>
          </a:p>
          <a:p>
            <a:r>
              <a:rPr lang="en-US" sz="2800" dirty="0"/>
              <a:t>General Plan: Traffic Congestion &amp; employee parking</a:t>
            </a:r>
          </a:p>
          <a:p>
            <a:pPr marL="0" indent="0">
              <a:buNone/>
            </a:pPr>
            <a:endParaRPr lang="en-US" sz="1100" dirty="0"/>
          </a:p>
          <a:p>
            <a:pPr marL="0" indent="0" algn="ctr">
              <a:buNone/>
            </a:pPr>
            <a:r>
              <a:rPr lang="en-US" sz="2800" b="1" i="1" dirty="0"/>
              <a:t>Traffic Congestion and Parking as a Council Priority</a:t>
            </a:r>
          </a:p>
        </p:txBody>
      </p:sp>
    </p:spTree>
    <p:extLst>
      <p:ext uri="{BB962C8B-B14F-4D97-AF65-F5344CB8AC3E}">
        <p14:creationId xmlns:p14="http://schemas.microsoft.com/office/powerpoint/2010/main" val="346950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E084-39C6-5E48-8623-4F45E38BAC5E}"/>
              </a:ext>
            </a:extLst>
          </p:cNvPr>
          <p:cNvSpPr>
            <a:spLocks noGrp="1"/>
          </p:cNvSpPr>
          <p:nvPr>
            <p:ph type="title"/>
          </p:nvPr>
        </p:nvSpPr>
        <p:spPr>
          <a:xfrm>
            <a:off x="1404505" y="402424"/>
            <a:ext cx="7067550" cy="1281111"/>
          </a:xfrm>
        </p:spPr>
        <p:txBody>
          <a:bodyPr>
            <a:normAutofit/>
          </a:bodyPr>
          <a:lstStyle/>
          <a:p>
            <a:pPr algn="ctr"/>
            <a:r>
              <a:rPr lang="en-US" dirty="0"/>
              <a:t>Effects of Traffic Congestion </a:t>
            </a:r>
            <a:r>
              <a:rPr lang="en-US" sz="2200" dirty="0"/>
              <a:t>(Residents, Visitors and Businesses)</a:t>
            </a:r>
          </a:p>
        </p:txBody>
      </p:sp>
      <p:sp>
        <p:nvSpPr>
          <p:cNvPr id="3" name="Content Placeholder 2">
            <a:extLst>
              <a:ext uri="{FF2B5EF4-FFF2-40B4-BE49-F238E27FC236}">
                <a16:creationId xmlns:a16="http://schemas.microsoft.com/office/drawing/2014/main" id="{FC5B2BC8-D371-BE47-AF7F-504E19A41F88}"/>
              </a:ext>
            </a:extLst>
          </p:cNvPr>
          <p:cNvSpPr>
            <a:spLocks noGrp="1"/>
          </p:cNvSpPr>
          <p:nvPr>
            <p:ph sz="half" idx="1"/>
          </p:nvPr>
        </p:nvSpPr>
        <p:spPr>
          <a:xfrm>
            <a:off x="457201" y="1951037"/>
            <a:ext cx="4057650" cy="2441575"/>
          </a:xfrm>
        </p:spPr>
        <p:txBody>
          <a:bodyPr/>
          <a:lstStyle/>
          <a:p>
            <a:r>
              <a:rPr lang="en-US" sz="2400" dirty="0"/>
              <a:t>Air pollution</a:t>
            </a:r>
          </a:p>
          <a:p>
            <a:r>
              <a:rPr lang="en-US" sz="2400" dirty="0"/>
              <a:t>Inconvenience</a:t>
            </a:r>
          </a:p>
          <a:p>
            <a:r>
              <a:rPr lang="en-US" sz="2400" dirty="0"/>
              <a:t>Wasted time (driving around)</a:t>
            </a:r>
          </a:p>
          <a:p>
            <a:r>
              <a:rPr lang="en-US" sz="2400" dirty="0"/>
              <a:t>Driver anxiety </a:t>
            </a:r>
          </a:p>
          <a:p>
            <a:r>
              <a:rPr lang="en-US" sz="2400" dirty="0"/>
              <a:t>Business impacts</a:t>
            </a:r>
          </a:p>
          <a:p>
            <a:endParaRPr lang="en-US" dirty="0"/>
          </a:p>
        </p:txBody>
      </p:sp>
      <p:sp>
        <p:nvSpPr>
          <p:cNvPr id="4" name="Content Placeholder 3">
            <a:extLst>
              <a:ext uri="{FF2B5EF4-FFF2-40B4-BE49-F238E27FC236}">
                <a16:creationId xmlns:a16="http://schemas.microsoft.com/office/drawing/2014/main" id="{8A032EEB-5C9E-8A4F-8A49-700D8BE4A784}"/>
              </a:ext>
            </a:extLst>
          </p:cNvPr>
          <p:cNvSpPr>
            <a:spLocks noGrp="1"/>
          </p:cNvSpPr>
          <p:nvPr>
            <p:ph sz="half" idx="2"/>
          </p:nvPr>
        </p:nvSpPr>
        <p:spPr>
          <a:xfrm>
            <a:off x="4585855" y="1923328"/>
            <a:ext cx="3886200" cy="2441575"/>
          </a:xfrm>
        </p:spPr>
        <p:txBody>
          <a:bodyPr>
            <a:normAutofit/>
          </a:bodyPr>
          <a:lstStyle/>
          <a:p>
            <a:r>
              <a:rPr lang="en-US" sz="2400" dirty="0"/>
              <a:t>Pedestrian safety</a:t>
            </a:r>
          </a:p>
          <a:p>
            <a:r>
              <a:rPr lang="en-US" sz="2400" dirty="0"/>
              <a:t>Noise pollution</a:t>
            </a:r>
          </a:p>
          <a:p>
            <a:r>
              <a:rPr lang="en-US" sz="2400" dirty="0"/>
              <a:t>Visitor frustration/leaving</a:t>
            </a:r>
          </a:p>
          <a:p>
            <a:r>
              <a:rPr lang="en-US" sz="2400" dirty="0"/>
              <a:t>Resident dissatisfaction </a:t>
            </a:r>
          </a:p>
          <a:p>
            <a:r>
              <a:rPr lang="en-US" sz="2400" dirty="0"/>
              <a:t>Difficulty for employees</a:t>
            </a:r>
          </a:p>
        </p:txBody>
      </p:sp>
      <p:sp>
        <p:nvSpPr>
          <p:cNvPr id="5" name="TextBox 4">
            <a:extLst>
              <a:ext uri="{FF2B5EF4-FFF2-40B4-BE49-F238E27FC236}">
                <a16:creationId xmlns:a16="http://schemas.microsoft.com/office/drawing/2014/main" id="{E6C304CB-A567-1A12-DE35-8B82DD69E6F7}"/>
              </a:ext>
            </a:extLst>
          </p:cNvPr>
          <p:cNvSpPr txBox="1"/>
          <p:nvPr/>
        </p:nvSpPr>
        <p:spPr>
          <a:xfrm>
            <a:off x="1309255" y="4220358"/>
            <a:ext cx="6553200" cy="954107"/>
          </a:xfrm>
          <a:prstGeom prst="rect">
            <a:avLst/>
          </a:prstGeom>
          <a:noFill/>
        </p:spPr>
        <p:txBody>
          <a:bodyPr wrap="square" rtlCol="0">
            <a:spAutoFit/>
          </a:bodyPr>
          <a:lstStyle/>
          <a:p>
            <a:pPr algn="ctr"/>
            <a:r>
              <a:rPr lang="en-US" sz="2800" b="1" dirty="0"/>
              <a:t>Traffic Congestion</a:t>
            </a:r>
          </a:p>
          <a:p>
            <a:pPr algn="ctr"/>
            <a:r>
              <a:rPr lang="en-US" sz="2800" b="1" i="1" dirty="0"/>
              <a:t>Detracts from Residential Character </a:t>
            </a:r>
          </a:p>
        </p:txBody>
      </p:sp>
    </p:spTree>
    <p:extLst>
      <p:ext uri="{BB962C8B-B14F-4D97-AF65-F5344CB8AC3E}">
        <p14:creationId xmlns:p14="http://schemas.microsoft.com/office/powerpoint/2010/main" val="200528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DE5-BEB6-924F-89A2-D6B6C9399340}"/>
              </a:ext>
            </a:extLst>
          </p:cNvPr>
          <p:cNvSpPr>
            <a:spLocks noGrp="1"/>
          </p:cNvSpPr>
          <p:nvPr>
            <p:ph type="title"/>
          </p:nvPr>
        </p:nvSpPr>
        <p:spPr>
          <a:xfrm>
            <a:off x="1447800" y="768349"/>
            <a:ext cx="6629400" cy="957261"/>
          </a:xfrm>
        </p:spPr>
        <p:txBody>
          <a:bodyPr/>
          <a:lstStyle/>
          <a:p>
            <a:r>
              <a:rPr lang="en-US" dirty="0"/>
              <a:t>Traffic and Parking</a:t>
            </a:r>
          </a:p>
        </p:txBody>
      </p:sp>
      <p:sp>
        <p:nvSpPr>
          <p:cNvPr id="3" name="Text Placeholder 2">
            <a:extLst>
              <a:ext uri="{FF2B5EF4-FFF2-40B4-BE49-F238E27FC236}">
                <a16:creationId xmlns:a16="http://schemas.microsoft.com/office/drawing/2014/main" id="{CF9A519F-A027-6040-A27A-83463DD14205}"/>
              </a:ext>
            </a:extLst>
          </p:cNvPr>
          <p:cNvSpPr>
            <a:spLocks noGrp="1"/>
          </p:cNvSpPr>
          <p:nvPr>
            <p:ph type="body" idx="1"/>
          </p:nvPr>
        </p:nvSpPr>
        <p:spPr>
          <a:xfrm>
            <a:off x="628650" y="2183606"/>
            <a:ext cx="7886700" cy="2490787"/>
          </a:xfrm>
        </p:spPr>
        <p:txBody>
          <a:bodyPr>
            <a:noAutofit/>
          </a:bodyPr>
          <a:lstStyle/>
          <a:p>
            <a:r>
              <a:rPr lang="en-US" sz="2800" dirty="0">
                <a:solidFill>
                  <a:schemeClr val="tx1"/>
                </a:solidFill>
              </a:rPr>
              <a:t>(1) Limited parking leads to circling in search of a parking space. </a:t>
            </a:r>
          </a:p>
          <a:p>
            <a:endParaRPr lang="en-US" sz="2800" dirty="0">
              <a:solidFill>
                <a:schemeClr val="tx1"/>
              </a:solidFill>
            </a:endParaRPr>
          </a:p>
          <a:p>
            <a:r>
              <a:rPr lang="en-US" sz="2800" dirty="0">
                <a:solidFill>
                  <a:schemeClr val="tx1"/>
                </a:solidFill>
              </a:rPr>
              <a:t>(2) Current parking time limits causes visitors and local employees/owners to move their cars (leading to more circling)</a:t>
            </a:r>
          </a:p>
        </p:txBody>
      </p:sp>
    </p:spTree>
    <p:extLst>
      <p:ext uri="{BB962C8B-B14F-4D97-AF65-F5344CB8AC3E}">
        <p14:creationId xmlns:p14="http://schemas.microsoft.com/office/powerpoint/2010/main" val="177654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82D7-890B-114A-98D7-56CB013A849F}"/>
              </a:ext>
            </a:extLst>
          </p:cNvPr>
          <p:cNvSpPr>
            <a:spLocks noGrp="1"/>
          </p:cNvSpPr>
          <p:nvPr>
            <p:ph type="title"/>
          </p:nvPr>
        </p:nvSpPr>
        <p:spPr>
          <a:xfrm>
            <a:off x="1219200" y="457200"/>
            <a:ext cx="7602141" cy="1325563"/>
          </a:xfrm>
        </p:spPr>
        <p:txBody>
          <a:bodyPr/>
          <a:lstStyle/>
          <a:p>
            <a:r>
              <a:rPr lang="en-US" dirty="0"/>
              <a:t>Walker Studies </a:t>
            </a:r>
            <a:r>
              <a:rPr lang="en-US" sz="2000" dirty="0"/>
              <a:t>(1999 and 2013)</a:t>
            </a:r>
          </a:p>
        </p:txBody>
      </p:sp>
      <p:sp>
        <p:nvSpPr>
          <p:cNvPr id="4" name="Content Placeholder 3">
            <a:extLst>
              <a:ext uri="{FF2B5EF4-FFF2-40B4-BE49-F238E27FC236}">
                <a16:creationId xmlns:a16="http://schemas.microsoft.com/office/drawing/2014/main" id="{00A76E54-C752-7C44-AF4C-329466238DC5}"/>
              </a:ext>
            </a:extLst>
          </p:cNvPr>
          <p:cNvSpPr>
            <a:spLocks noGrp="1"/>
          </p:cNvSpPr>
          <p:nvPr>
            <p:ph sz="half" idx="2"/>
          </p:nvPr>
        </p:nvSpPr>
        <p:spPr>
          <a:xfrm>
            <a:off x="618529" y="1447800"/>
            <a:ext cx="7906941" cy="2895600"/>
          </a:xfrm>
        </p:spPr>
        <p:txBody>
          <a:bodyPr/>
          <a:lstStyle/>
          <a:p>
            <a:r>
              <a:rPr lang="en-US" dirty="0"/>
              <a:t>Among highest occupancy observed in all California</a:t>
            </a:r>
          </a:p>
          <a:p>
            <a:r>
              <a:rPr lang="en-US" dirty="0"/>
              <a:t>Sufficient, but imbalanced between on-street and surface lots</a:t>
            </a:r>
          </a:p>
          <a:p>
            <a:r>
              <a:rPr lang="en-US" dirty="0"/>
              <a:t>Time limited parking “vexing” to enforce (as in other cities)</a:t>
            </a:r>
          </a:p>
          <a:p>
            <a:r>
              <a:rPr lang="en-US" dirty="0"/>
              <a:t>Visitors likely to have difficulty finding parking</a:t>
            </a:r>
          </a:p>
          <a:p>
            <a:r>
              <a:rPr lang="en-US" dirty="0"/>
              <a:t>Significant traffic from those searching for parking</a:t>
            </a:r>
          </a:p>
          <a:p>
            <a:r>
              <a:rPr lang="en-US" dirty="0"/>
              <a:t>Parking management would reduce visitor frustration and congestion</a:t>
            </a:r>
          </a:p>
          <a:p>
            <a:r>
              <a:rPr lang="en-US" dirty="0"/>
              <a:t>Spaces for visitors likely occupied by employees</a:t>
            </a:r>
          </a:p>
          <a:p>
            <a:pPr marL="0" indent="0">
              <a:buNone/>
            </a:pPr>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37EACE83-361C-BC17-8711-5A12D45699FC}"/>
              </a:ext>
            </a:extLst>
          </p:cNvPr>
          <p:cNvPicPr>
            <a:picLocks noChangeAspect="1"/>
          </p:cNvPicPr>
          <p:nvPr/>
        </p:nvPicPr>
        <p:blipFill>
          <a:blip r:embed="rId3"/>
          <a:stretch>
            <a:fillRect/>
          </a:stretch>
        </p:blipFill>
        <p:spPr>
          <a:xfrm>
            <a:off x="618529" y="4343400"/>
            <a:ext cx="7772400" cy="1414116"/>
          </a:xfrm>
          <a:prstGeom prst="rect">
            <a:avLst/>
          </a:prstGeom>
        </p:spPr>
      </p:pic>
    </p:spTree>
    <p:extLst>
      <p:ext uri="{BB962C8B-B14F-4D97-AF65-F5344CB8AC3E}">
        <p14:creationId xmlns:p14="http://schemas.microsoft.com/office/powerpoint/2010/main" val="257515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82D7-890B-114A-98D7-56CB013A849F}"/>
              </a:ext>
            </a:extLst>
          </p:cNvPr>
          <p:cNvSpPr>
            <a:spLocks noGrp="1"/>
          </p:cNvSpPr>
          <p:nvPr>
            <p:ph type="title"/>
          </p:nvPr>
        </p:nvSpPr>
        <p:spPr>
          <a:xfrm>
            <a:off x="1219200" y="457200"/>
            <a:ext cx="7602141" cy="1325563"/>
          </a:xfrm>
        </p:spPr>
        <p:txBody>
          <a:bodyPr/>
          <a:lstStyle/>
          <a:p>
            <a:r>
              <a:rPr lang="en-US" dirty="0"/>
              <a:t>2014/2015 Parking Experiment</a:t>
            </a:r>
          </a:p>
        </p:txBody>
      </p:sp>
      <p:sp>
        <p:nvSpPr>
          <p:cNvPr id="9" name="Content Placeholder 3">
            <a:extLst>
              <a:ext uri="{FF2B5EF4-FFF2-40B4-BE49-F238E27FC236}">
                <a16:creationId xmlns:a16="http://schemas.microsoft.com/office/drawing/2014/main" id="{704945A0-28E0-40AF-7402-36187B73EDD3}"/>
              </a:ext>
            </a:extLst>
          </p:cNvPr>
          <p:cNvSpPr>
            <a:spLocks noGrp="1"/>
          </p:cNvSpPr>
          <p:nvPr>
            <p:ph sz="half" idx="2"/>
          </p:nvPr>
        </p:nvSpPr>
        <p:spPr>
          <a:xfrm>
            <a:off x="336946" y="1653381"/>
            <a:ext cx="8662014" cy="3551238"/>
          </a:xfrm>
        </p:spPr>
        <p:txBody>
          <a:bodyPr>
            <a:normAutofit fontScale="92500"/>
          </a:bodyPr>
          <a:lstStyle/>
          <a:p>
            <a:r>
              <a:rPr lang="en-US" sz="2800" dirty="0"/>
              <a:t>Positively impacted availability on Ocean (but spillover)</a:t>
            </a:r>
          </a:p>
          <a:p>
            <a:r>
              <a:rPr lang="en-US" sz="2800" dirty="0"/>
              <a:t>Quantity, appearance and size of kiosks -- biggest issue</a:t>
            </a:r>
          </a:p>
          <a:p>
            <a:r>
              <a:rPr lang="en-US" sz="2800" dirty="0"/>
              <a:t>Paid parking symbolized the opposite of residential character </a:t>
            </a:r>
          </a:p>
          <a:p>
            <a:r>
              <a:rPr lang="en-US" sz="2800" dirty="0"/>
              <a:t>Businesses worried about losing patrons going elsewhere</a:t>
            </a:r>
          </a:p>
          <a:p>
            <a:r>
              <a:rPr lang="en-US" sz="2800" dirty="0"/>
              <a:t>Deployed during the holiday season</a:t>
            </a:r>
          </a:p>
          <a:p>
            <a:r>
              <a:rPr lang="en-US" sz="2800" dirty="0"/>
              <a:t>Opposition formed -- adjustments to respond were too late</a:t>
            </a:r>
          </a:p>
          <a:p>
            <a:r>
              <a:rPr lang="en-US" sz="2800" dirty="0"/>
              <a:t>At end, business leaders suggested self-monitoring employees </a:t>
            </a:r>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833653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22925</TotalTime>
  <Words>3314</Words>
  <Application>Microsoft Office PowerPoint</Application>
  <PresentationFormat>On-screen Show (4:3)</PresentationFormat>
  <Paragraphs>322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MuseoSans</vt:lpstr>
      <vt:lpstr>Myanmar Text</vt:lpstr>
      <vt:lpstr>Wingdings</vt:lpstr>
      <vt:lpstr>1_Office Theme</vt:lpstr>
      <vt:lpstr>PowerPoint Presentation</vt:lpstr>
      <vt:lpstr>PowerPoint Presentation</vt:lpstr>
      <vt:lpstr>1945 Carmel-by-the-Sea</vt:lpstr>
      <vt:lpstr>Major inflection points</vt:lpstr>
      <vt:lpstr>Prior city council action</vt:lpstr>
      <vt:lpstr>Effects of Traffic Congestion (Residents, Visitors and Businesses)</vt:lpstr>
      <vt:lpstr>Traffic and Parking</vt:lpstr>
      <vt:lpstr>Walker Studies (1999 and 2013)</vt:lpstr>
      <vt:lpstr>2014/2015 Parking Experiment</vt:lpstr>
      <vt:lpstr>PowerPoint Presentation</vt:lpstr>
      <vt:lpstr>PowerPoint Presentation</vt:lpstr>
      <vt:lpstr>Does Carmel really have a Traffic Congestion problem?  Let’s Compare with  San Francisco</vt:lpstr>
      <vt:lpstr>4 days ago  2 pm traffic  San Francisco</vt:lpstr>
      <vt:lpstr>4 days ago   2 pm traffic  Carmel  </vt:lpstr>
      <vt:lpstr>Search for parking</vt:lpstr>
      <vt:lpstr>Scope of Traffic Congestion</vt:lpstr>
      <vt:lpstr>The parking professional (Sept 2018)</vt:lpstr>
      <vt:lpstr>Goldilocks Principle of parking</vt:lpstr>
      <vt:lpstr>Reasons to reengage</vt:lpstr>
      <vt:lpstr>Future themes</vt:lpstr>
      <vt:lpstr>Council direction</vt:lpstr>
      <vt:lpstr>Council direction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Investigations Basics</dc:title>
  <dc:creator>Sara Dyel</dc:creator>
  <cp:lastModifiedBy>Nova Romero</cp:lastModifiedBy>
  <cp:revision>447</cp:revision>
  <cp:lastPrinted>2018-08-26T19:18:53Z</cp:lastPrinted>
  <dcterms:modified xsi:type="dcterms:W3CDTF">2022-10-03T23:22:04Z</dcterms:modified>
</cp:coreProperties>
</file>